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5143500" type="screen16x9"/>
  <p:notesSz cx="6858000" cy="9144000"/>
  <p:embeddedFontLst>
    <p:embeddedFont>
      <p:font typeface="Montserrat" charset="0"/>
      <p:regular r:id="rId32"/>
      <p:bold r:id="rId33"/>
      <p:italic r:id="rId34"/>
      <p:boldItalic r:id="rId3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2.fntdata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1.fntdata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cb0eb9af1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1cb0eb9af1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cb0eb9af1_0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1cb0eb9af1_0_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1cb0eb9af1_0_1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1cb0eb9af1_0_1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1cb0eb9af1_0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1cb0eb9af1_0_1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1cb0eb9af1_0_2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1cb0eb9af1_0_2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1cb0eb9af1_0_2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1cb0eb9af1_0_2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1cb0eb9af1_0_2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Google Shape;273;g1cb0eb9af1_0_2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1cb0eb9af1_0_2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1cb0eb9af1_0_2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1cb0eb9af1_0_3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1cb0eb9af1_0_3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1cb0eb9af1_0_2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1cb0eb9af1_0_2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cb0eb9af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cb0eb9af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1cb0eb9af1_0_2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Google Shape;305;g1cb0eb9af1_0_2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1cb0eb9af1_0_2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1cb0eb9af1_0_2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1cb0eb9af1_0_3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Google Shape;321;g1cb0eb9af1_0_3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1cb0eb9af1_0_3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1cb0eb9af1_0_3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1cb0eb9af1_0_3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1cb0eb9af1_0_3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g1cb0eb9af1_0_3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5" name="Google Shape;345;g1cb0eb9af1_0_3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1cb0eb9af1_0_3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1cb0eb9af1_0_3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g1cb0eb9af1_0_3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1" name="Google Shape;361;g1cb0eb9af1_0_3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g1cb0eb9af1_0_3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9" name="Google Shape;369;g1cb0eb9af1_0_3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g1cb0eb9af1_0_3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7" name="Google Shape;377;g1cb0eb9af1_0_3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c4e07dad0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c4e07dad0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cb0eb9af1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cb0eb9af1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cb0eb9af1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cb0eb9af1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cb0eb9af1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cb0eb9af1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cb0eb9af1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cb0eb9af1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cb0eb9af1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1cb0eb9af1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cb0eb9af1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1cb0eb9af1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Montserrat"/>
                <a:ea typeface="Montserrat"/>
                <a:cs typeface="Montserrat"/>
                <a:sym typeface="Montserrat"/>
              </a:rPr>
              <a:t>How The Web </a:t>
            </a:r>
            <a:r>
              <a:rPr lang="en" b="1" smtClean="0">
                <a:latin typeface="Montserrat"/>
                <a:ea typeface="Montserrat"/>
                <a:cs typeface="Montserrat"/>
                <a:sym typeface="Montserrat"/>
              </a:rPr>
              <a:t>Works Under the Hood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learn something!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2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 smtClean="0">
                <a:latin typeface="Montserrat"/>
                <a:ea typeface="Montserrat"/>
                <a:cs typeface="Montserrat"/>
                <a:sym typeface="Montserrat"/>
              </a:rPr>
              <a:t>Web Development for Dummies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6" name="Google Shape;156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However a full website with content is too big to send as a single packet of data.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59" name="Google Shape;159;p22"/>
          <p:cNvPicPr preferRelativeResize="0"/>
          <p:nvPr/>
        </p:nvPicPr>
        <p:blipFill rotWithShape="1">
          <a:blip r:embed="rId3">
            <a:alphaModFix/>
          </a:blip>
          <a:srcRect t="12542" b="21061"/>
          <a:stretch/>
        </p:blipFill>
        <p:spPr>
          <a:xfrm>
            <a:off x="1166700" y="2892300"/>
            <a:ext cx="1799975" cy="1266550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22"/>
          <p:cNvSpPr txBox="1"/>
          <p:nvPr/>
        </p:nvSpPr>
        <p:spPr>
          <a:xfrm>
            <a:off x="1643625" y="3160975"/>
            <a:ext cx="1511400" cy="4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www.abc.com</a:t>
            </a:r>
            <a:endParaRPr sz="1200"/>
          </a:p>
        </p:txBody>
      </p:sp>
      <p:cxnSp>
        <p:nvCxnSpPr>
          <p:cNvPr id="161" name="Google Shape;161;p22"/>
          <p:cNvCxnSpPr/>
          <p:nvPr/>
        </p:nvCxnSpPr>
        <p:spPr>
          <a:xfrm>
            <a:off x="2989100" y="3450025"/>
            <a:ext cx="1526400" cy="0"/>
          </a:xfrm>
          <a:prstGeom prst="straightConnector1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2" name="Google Shape;162;p22"/>
          <p:cNvCxnSpPr/>
          <p:nvPr/>
        </p:nvCxnSpPr>
        <p:spPr>
          <a:xfrm>
            <a:off x="4515500" y="3450025"/>
            <a:ext cx="719100" cy="3777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3" name="Google Shape;163;p22"/>
          <p:cNvCxnSpPr/>
          <p:nvPr/>
        </p:nvCxnSpPr>
        <p:spPr>
          <a:xfrm rot="-5400000">
            <a:off x="4876525" y="3183275"/>
            <a:ext cx="1004700" cy="2997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4" name="Google Shape;164;p22"/>
          <p:cNvCxnSpPr/>
          <p:nvPr/>
        </p:nvCxnSpPr>
        <p:spPr>
          <a:xfrm>
            <a:off x="5528700" y="2830850"/>
            <a:ext cx="486900" cy="225300"/>
          </a:xfrm>
          <a:prstGeom prst="bentConnector3">
            <a:avLst>
              <a:gd name="adj1" fmla="val 50729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65" name="Google Shape;165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33150" y="2638950"/>
            <a:ext cx="1383350" cy="1692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3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 smtClean="0">
                <a:latin typeface="Montserrat"/>
                <a:ea typeface="Montserrat"/>
                <a:cs typeface="Montserrat"/>
                <a:sym typeface="Montserrat"/>
              </a:rPr>
              <a:t>Web Development for Dummies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1" name="Google Shape;171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To solve this, the server sends back the website split up into many packets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74" name="Google Shape;174;p23"/>
          <p:cNvPicPr preferRelativeResize="0"/>
          <p:nvPr/>
        </p:nvPicPr>
        <p:blipFill rotWithShape="1">
          <a:blip r:embed="rId3">
            <a:alphaModFix/>
          </a:blip>
          <a:srcRect t="12542" b="21061"/>
          <a:stretch/>
        </p:blipFill>
        <p:spPr>
          <a:xfrm>
            <a:off x="1166700" y="2892300"/>
            <a:ext cx="1799975" cy="1266550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23"/>
          <p:cNvSpPr txBox="1"/>
          <p:nvPr/>
        </p:nvSpPr>
        <p:spPr>
          <a:xfrm>
            <a:off x="1643625" y="3160975"/>
            <a:ext cx="1511400" cy="4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www.abc.com</a:t>
            </a:r>
            <a:endParaRPr sz="1200"/>
          </a:p>
        </p:txBody>
      </p:sp>
      <p:cxnSp>
        <p:nvCxnSpPr>
          <p:cNvPr id="176" name="Google Shape;176;p23"/>
          <p:cNvCxnSpPr/>
          <p:nvPr/>
        </p:nvCxnSpPr>
        <p:spPr>
          <a:xfrm>
            <a:off x="2989100" y="3450025"/>
            <a:ext cx="1526400" cy="0"/>
          </a:xfrm>
          <a:prstGeom prst="straightConnector1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7" name="Google Shape;177;p23"/>
          <p:cNvCxnSpPr/>
          <p:nvPr/>
        </p:nvCxnSpPr>
        <p:spPr>
          <a:xfrm>
            <a:off x="4515500" y="3450025"/>
            <a:ext cx="719100" cy="3777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8" name="Google Shape;178;p23"/>
          <p:cNvCxnSpPr/>
          <p:nvPr/>
        </p:nvCxnSpPr>
        <p:spPr>
          <a:xfrm rot="-5400000">
            <a:off x="4876525" y="3183275"/>
            <a:ext cx="1004700" cy="2997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9" name="Google Shape;179;p23"/>
          <p:cNvCxnSpPr/>
          <p:nvPr/>
        </p:nvCxnSpPr>
        <p:spPr>
          <a:xfrm>
            <a:off x="5528700" y="2830850"/>
            <a:ext cx="486900" cy="225300"/>
          </a:xfrm>
          <a:prstGeom prst="bentConnector3">
            <a:avLst>
              <a:gd name="adj1" fmla="val 50729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80" name="Google Shape;180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33150" y="2638950"/>
            <a:ext cx="1383350" cy="1692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4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 smtClean="0">
                <a:latin typeface="Montserrat"/>
                <a:ea typeface="Montserrat"/>
                <a:cs typeface="Montserrat"/>
                <a:sym typeface="Montserrat"/>
              </a:rPr>
              <a:t>Web Development for Dummies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6" name="Google Shape;186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The packets come with instructions on how to get back to you and reassemble once they reach you.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89" name="Google Shape;189;p24"/>
          <p:cNvPicPr preferRelativeResize="0"/>
          <p:nvPr/>
        </p:nvPicPr>
        <p:blipFill rotWithShape="1">
          <a:blip r:embed="rId3">
            <a:alphaModFix/>
          </a:blip>
          <a:srcRect t="12542" b="21061"/>
          <a:stretch/>
        </p:blipFill>
        <p:spPr>
          <a:xfrm>
            <a:off x="1166700" y="2892300"/>
            <a:ext cx="1799975" cy="1266550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p24"/>
          <p:cNvSpPr txBox="1"/>
          <p:nvPr/>
        </p:nvSpPr>
        <p:spPr>
          <a:xfrm>
            <a:off x="1643625" y="3160975"/>
            <a:ext cx="1511400" cy="4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www.abc.com</a:t>
            </a:r>
            <a:endParaRPr sz="1200"/>
          </a:p>
        </p:txBody>
      </p:sp>
      <p:cxnSp>
        <p:nvCxnSpPr>
          <p:cNvPr id="191" name="Google Shape;191;p24"/>
          <p:cNvCxnSpPr/>
          <p:nvPr/>
        </p:nvCxnSpPr>
        <p:spPr>
          <a:xfrm>
            <a:off x="2989100" y="3450025"/>
            <a:ext cx="1526400" cy="0"/>
          </a:xfrm>
          <a:prstGeom prst="straightConnector1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2" name="Google Shape;192;p24"/>
          <p:cNvSpPr/>
          <p:nvPr/>
        </p:nvSpPr>
        <p:spPr>
          <a:xfrm>
            <a:off x="1522650" y="4113450"/>
            <a:ext cx="1383300" cy="349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Home IP Address</a:t>
            </a:r>
            <a:endParaRPr sz="1100"/>
          </a:p>
        </p:txBody>
      </p:sp>
      <p:cxnSp>
        <p:nvCxnSpPr>
          <p:cNvPr id="193" name="Google Shape;193;p24"/>
          <p:cNvCxnSpPr/>
          <p:nvPr/>
        </p:nvCxnSpPr>
        <p:spPr>
          <a:xfrm>
            <a:off x="4515500" y="3450025"/>
            <a:ext cx="719100" cy="3777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4" name="Google Shape;194;p24"/>
          <p:cNvCxnSpPr/>
          <p:nvPr/>
        </p:nvCxnSpPr>
        <p:spPr>
          <a:xfrm rot="-5400000">
            <a:off x="4876525" y="3183275"/>
            <a:ext cx="1004700" cy="2997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5" name="Google Shape;195;p24"/>
          <p:cNvCxnSpPr/>
          <p:nvPr/>
        </p:nvCxnSpPr>
        <p:spPr>
          <a:xfrm>
            <a:off x="5528700" y="2830850"/>
            <a:ext cx="486900" cy="225300"/>
          </a:xfrm>
          <a:prstGeom prst="bentConnector3">
            <a:avLst>
              <a:gd name="adj1" fmla="val 50729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96" name="Google Shape;196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33150" y="2638950"/>
            <a:ext cx="1383350" cy="1692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5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 smtClean="0">
                <a:latin typeface="Montserrat"/>
                <a:ea typeface="Montserrat"/>
                <a:cs typeface="Montserrat"/>
                <a:sym typeface="Montserrat"/>
              </a:rPr>
              <a:t>Web Development for Dummies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2" name="Google Shape;202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The packets don’t care how they get to you, just the final location.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05" name="Google Shape;205;p25"/>
          <p:cNvPicPr preferRelativeResize="0"/>
          <p:nvPr/>
        </p:nvPicPr>
        <p:blipFill rotWithShape="1">
          <a:blip r:embed="rId3">
            <a:alphaModFix/>
          </a:blip>
          <a:srcRect t="12542" b="21061"/>
          <a:stretch/>
        </p:blipFill>
        <p:spPr>
          <a:xfrm>
            <a:off x="1166700" y="2892300"/>
            <a:ext cx="1799975" cy="1266550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Google Shape;206;p25"/>
          <p:cNvSpPr txBox="1"/>
          <p:nvPr/>
        </p:nvSpPr>
        <p:spPr>
          <a:xfrm>
            <a:off x="1643625" y="3160975"/>
            <a:ext cx="1511400" cy="4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www.abc.com</a:t>
            </a:r>
            <a:endParaRPr sz="1200"/>
          </a:p>
        </p:txBody>
      </p:sp>
      <p:cxnSp>
        <p:nvCxnSpPr>
          <p:cNvPr id="207" name="Google Shape;207;p25"/>
          <p:cNvCxnSpPr/>
          <p:nvPr/>
        </p:nvCxnSpPr>
        <p:spPr>
          <a:xfrm>
            <a:off x="2989100" y="3450025"/>
            <a:ext cx="1526400" cy="0"/>
          </a:xfrm>
          <a:prstGeom prst="straightConnector1">
            <a:avLst/>
          </a:prstGeom>
          <a:noFill/>
          <a:ln w="28575" cap="flat" cmpd="sng">
            <a:solidFill>
              <a:srgbClr val="1155CC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208" name="Google Shape;208;p25"/>
          <p:cNvCxnSpPr/>
          <p:nvPr/>
        </p:nvCxnSpPr>
        <p:spPr>
          <a:xfrm>
            <a:off x="4515500" y="3450025"/>
            <a:ext cx="719100" cy="3777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9" name="Google Shape;209;p25"/>
          <p:cNvCxnSpPr/>
          <p:nvPr/>
        </p:nvCxnSpPr>
        <p:spPr>
          <a:xfrm rot="-5400000">
            <a:off x="4876525" y="3183275"/>
            <a:ext cx="1004700" cy="2997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0" name="Google Shape;210;p25"/>
          <p:cNvCxnSpPr/>
          <p:nvPr/>
        </p:nvCxnSpPr>
        <p:spPr>
          <a:xfrm>
            <a:off x="5528700" y="2830850"/>
            <a:ext cx="486900" cy="225300"/>
          </a:xfrm>
          <a:prstGeom prst="bentConnector3">
            <a:avLst>
              <a:gd name="adj1" fmla="val 50729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11" name="Google Shape;211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33150" y="2638950"/>
            <a:ext cx="1383350" cy="16929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2" name="Google Shape;212;p25"/>
          <p:cNvCxnSpPr/>
          <p:nvPr/>
        </p:nvCxnSpPr>
        <p:spPr>
          <a:xfrm>
            <a:off x="4624275" y="3946425"/>
            <a:ext cx="719100" cy="3777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3" name="Google Shape;213;p25"/>
          <p:cNvCxnSpPr/>
          <p:nvPr/>
        </p:nvCxnSpPr>
        <p:spPr>
          <a:xfrm rot="-5400000">
            <a:off x="4985300" y="3679675"/>
            <a:ext cx="1004700" cy="2997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4" name="Google Shape;214;p25"/>
          <p:cNvCxnSpPr/>
          <p:nvPr/>
        </p:nvCxnSpPr>
        <p:spPr>
          <a:xfrm>
            <a:off x="5637475" y="3327250"/>
            <a:ext cx="486900" cy="225300"/>
          </a:xfrm>
          <a:prstGeom prst="bentConnector3">
            <a:avLst>
              <a:gd name="adj1" fmla="val 50729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5" name="Google Shape;215;p25"/>
          <p:cNvCxnSpPr/>
          <p:nvPr/>
        </p:nvCxnSpPr>
        <p:spPr>
          <a:xfrm>
            <a:off x="4701275" y="4442900"/>
            <a:ext cx="719100" cy="3777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6" name="Google Shape;216;p25"/>
          <p:cNvCxnSpPr/>
          <p:nvPr/>
        </p:nvCxnSpPr>
        <p:spPr>
          <a:xfrm rot="-5400000">
            <a:off x="5062300" y="4176150"/>
            <a:ext cx="1004700" cy="2997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7" name="Google Shape;217;p25"/>
          <p:cNvCxnSpPr/>
          <p:nvPr/>
        </p:nvCxnSpPr>
        <p:spPr>
          <a:xfrm>
            <a:off x="5714475" y="3823725"/>
            <a:ext cx="486900" cy="225300"/>
          </a:xfrm>
          <a:prstGeom prst="bentConnector3">
            <a:avLst>
              <a:gd name="adj1" fmla="val 50729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8" name="Google Shape;218;p25"/>
          <p:cNvCxnSpPr/>
          <p:nvPr/>
        </p:nvCxnSpPr>
        <p:spPr>
          <a:xfrm>
            <a:off x="2985875" y="3695250"/>
            <a:ext cx="1695600" cy="251100"/>
          </a:xfrm>
          <a:prstGeom prst="straightConnector1">
            <a:avLst/>
          </a:prstGeom>
          <a:noFill/>
          <a:ln w="28575" cap="flat" cmpd="sng">
            <a:solidFill>
              <a:srgbClr val="1155CC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219" name="Google Shape;219;p25"/>
          <p:cNvCxnSpPr/>
          <p:nvPr/>
        </p:nvCxnSpPr>
        <p:spPr>
          <a:xfrm>
            <a:off x="3007650" y="3964050"/>
            <a:ext cx="1754700" cy="479100"/>
          </a:xfrm>
          <a:prstGeom prst="straightConnector1">
            <a:avLst/>
          </a:prstGeom>
          <a:noFill/>
          <a:ln w="28575" cap="flat" cmpd="sng">
            <a:solidFill>
              <a:srgbClr val="1155CC"/>
            </a:solidFill>
            <a:prstDash val="solid"/>
            <a:round/>
            <a:headEnd type="triangle" w="med" len="med"/>
            <a:tailEnd type="none" w="med" len="med"/>
          </a:ln>
        </p:spPr>
      </p:cxnSp>
      <p:sp>
        <p:nvSpPr>
          <p:cNvPr id="220" name="Google Shape;220;p25"/>
          <p:cNvSpPr/>
          <p:nvPr/>
        </p:nvSpPr>
        <p:spPr>
          <a:xfrm>
            <a:off x="1522650" y="4113450"/>
            <a:ext cx="1383300" cy="349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Home IP Address</a:t>
            </a:r>
            <a:endParaRPr sz="11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6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 smtClean="0">
                <a:latin typeface="Montserrat"/>
                <a:ea typeface="Montserrat"/>
                <a:cs typeface="Montserrat"/>
                <a:sym typeface="Montserrat"/>
              </a:rPr>
              <a:t>Web Development for Dummies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6" name="Google Shape;226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Once the packets reach you, they are reassembled to show the page.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29" name="Google Shape;229;p26"/>
          <p:cNvPicPr preferRelativeResize="0"/>
          <p:nvPr/>
        </p:nvPicPr>
        <p:blipFill rotWithShape="1">
          <a:blip r:embed="rId3">
            <a:alphaModFix/>
          </a:blip>
          <a:srcRect t="12542" b="21061"/>
          <a:stretch/>
        </p:blipFill>
        <p:spPr>
          <a:xfrm>
            <a:off x="1166700" y="2892300"/>
            <a:ext cx="1799975" cy="12665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30" name="Google Shape;230;p26"/>
          <p:cNvCxnSpPr/>
          <p:nvPr/>
        </p:nvCxnSpPr>
        <p:spPr>
          <a:xfrm>
            <a:off x="2989100" y="3450025"/>
            <a:ext cx="1526400" cy="0"/>
          </a:xfrm>
          <a:prstGeom prst="straightConnector1">
            <a:avLst/>
          </a:prstGeom>
          <a:noFill/>
          <a:ln w="28575" cap="flat" cmpd="sng">
            <a:solidFill>
              <a:srgbClr val="1155CC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231" name="Google Shape;231;p26"/>
          <p:cNvCxnSpPr/>
          <p:nvPr/>
        </p:nvCxnSpPr>
        <p:spPr>
          <a:xfrm>
            <a:off x="4515500" y="3450025"/>
            <a:ext cx="719100" cy="3777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2" name="Google Shape;232;p26"/>
          <p:cNvCxnSpPr/>
          <p:nvPr/>
        </p:nvCxnSpPr>
        <p:spPr>
          <a:xfrm rot="-5400000">
            <a:off x="4876525" y="3183275"/>
            <a:ext cx="1004700" cy="2997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3" name="Google Shape;233;p26"/>
          <p:cNvCxnSpPr/>
          <p:nvPr/>
        </p:nvCxnSpPr>
        <p:spPr>
          <a:xfrm>
            <a:off x="5528700" y="2830850"/>
            <a:ext cx="486900" cy="225300"/>
          </a:xfrm>
          <a:prstGeom prst="bentConnector3">
            <a:avLst>
              <a:gd name="adj1" fmla="val 50729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34" name="Google Shape;234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33150" y="2638950"/>
            <a:ext cx="1383350" cy="16929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35" name="Google Shape;235;p26"/>
          <p:cNvCxnSpPr/>
          <p:nvPr/>
        </p:nvCxnSpPr>
        <p:spPr>
          <a:xfrm>
            <a:off x="4624275" y="3946425"/>
            <a:ext cx="719100" cy="3777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6" name="Google Shape;236;p26"/>
          <p:cNvCxnSpPr/>
          <p:nvPr/>
        </p:nvCxnSpPr>
        <p:spPr>
          <a:xfrm rot="-5400000">
            <a:off x="4985300" y="3679675"/>
            <a:ext cx="1004700" cy="2997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7" name="Google Shape;237;p26"/>
          <p:cNvCxnSpPr/>
          <p:nvPr/>
        </p:nvCxnSpPr>
        <p:spPr>
          <a:xfrm>
            <a:off x="5637475" y="3327250"/>
            <a:ext cx="486900" cy="225300"/>
          </a:xfrm>
          <a:prstGeom prst="bentConnector3">
            <a:avLst>
              <a:gd name="adj1" fmla="val 50729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8" name="Google Shape;238;p26"/>
          <p:cNvCxnSpPr/>
          <p:nvPr/>
        </p:nvCxnSpPr>
        <p:spPr>
          <a:xfrm>
            <a:off x="4701275" y="4442900"/>
            <a:ext cx="719100" cy="3777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9" name="Google Shape;239;p26"/>
          <p:cNvCxnSpPr/>
          <p:nvPr/>
        </p:nvCxnSpPr>
        <p:spPr>
          <a:xfrm rot="-5400000">
            <a:off x="5062300" y="4176150"/>
            <a:ext cx="1004700" cy="2997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0" name="Google Shape;240;p26"/>
          <p:cNvCxnSpPr/>
          <p:nvPr/>
        </p:nvCxnSpPr>
        <p:spPr>
          <a:xfrm>
            <a:off x="5714475" y="3823725"/>
            <a:ext cx="486900" cy="225300"/>
          </a:xfrm>
          <a:prstGeom prst="bentConnector3">
            <a:avLst>
              <a:gd name="adj1" fmla="val 50729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1" name="Google Shape;241;p26"/>
          <p:cNvCxnSpPr/>
          <p:nvPr/>
        </p:nvCxnSpPr>
        <p:spPr>
          <a:xfrm>
            <a:off x="2985875" y="3695250"/>
            <a:ext cx="1695600" cy="251100"/>
          </a:xfrm>
          <a:prstGeom prst="straightConnector1">
            <a:avLst/>
          </a:prstGeom>
          <a:noFill/>
          <a:ln w="28575" cap="flat" cmpd="sng">
            <a:solidFill>
              <a:srgbClr val="1155CC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242" name="Google Shape;242;p26"/>
          <p:cNvCxnSpPr/>
          <p:nvPr/>
        </p:nvCxnSpPr>
        <p:spPr>
          <a:xfrm>
            <a:off x="3007650" y="3964050"/>
            <a:ext cx="1754700" cy="479100"/>
          </a:xfrm>
          <a:prstGeom prst="straightConnector1">
            <a:avLst/>
          </a:prstGeom>
          <a:noFill/>
          <a:ln w="28575" cap="flat" cmpd="sng">
            <a:solidFill>
              <a:srgbClr val="1155CC"/>
            </a:solidFill>
            <a:prstDash val="solid"/>
            <a:round/>
            <a:headEnd type="triangle" w="med" len="med"/>
            <a:tailEnd type="none" w="med" len="med"/>
          </a:ln>
        </p:spPr>
      </p:cxnSp>
      <p:sp>
        <p:nvSpPr>
          <p:cNvPr id="243" name="Google Shape;243;p26"/>
          <p:cNvSpPr/>
          <p:nvPr/>
        </p:nvSpPr>
        <p:spPr>
          <a:xfrm>
            <a:off x="1522650" y="4113450"/>
            <a:ext cx="1383300" cy="349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Home IP Address</a:t>
            </a:r>
            <a:endParaRPr sz="1100"/>
          </a:p>
        </p:txBody>
      </p:sp>
      <p:sp>
        <p:nvSpPr>
          <p:cNvPr id="244" name="Google Shape;244;p26"/>
          <p:cNvSpPr/>
          <p:nvPr/>
        </p:nvSpPr>
        <p:spPr>
          <a:xfrm>
            <a:off x="1787175" y="3143100"/>
            <a:ext cx="820800" cy="479100"/>
          </a:xfrm>
          <a:prstGeom prst="roundRect">
            <a:avLst>
              <a:gd name="adj" fmla="val 16667"/>
            </a:avLst>
          </a:prstGeom>
          <a:solidFill>
            <a:srgbClr val="674EA7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26"/>
          <p:cNvSpPr/>
          <p:nvPr/>
        </p:nvSpPr>
        <p:spPr>
          <a:xfrm>
            <a:off x="1910675" y="3230300"/>
            <a:ext cx="581100" cy="283200"/>
          </a:xfrm>
          <a:prstGeom prst="ribbon2">
            <a:avLst>
              <a:gd name="adj1" fmla="val 16667"/>
              <a:gd name="adj2" fmla="val 50000"/>
            </a:avLst>
          </a:prstGeom>
          <a:solidFill>
            <a:srgbClr val="6D9EE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7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 smtClean="0">
                <a:latin typeface="Montserrat"/>
                <a:ea typeface="Montserrat"/>
                <a:cs typeface="Montserrat"/>
                <a:sym typeface="Montserrat"/>
              </a:rPr>
              <a:t>Web Development for Dummies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51" name="Google Shape;251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All of this moves at close to the speed of light, so it happens very fast.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54" name="Google Shape;254;p27"/>
          <p:cNvPicPr preferRelativeResize="0"/>
          <p:nvPr/>
        </p:nvPicPr>
        <p:blipFill rotWithShape="1">
          <a:blip r:embed="rId3">
            <a:alphaModFix/>
          </a:blip>
          <a:srcRect t="12542" b="21061"/>
          <a:stretch/>
        </p:blipFill>
        <p:spPr>
          <a:xfrm>
            <a:off x="1166700" y="2892300"/>
            <a:ext cx="1799975" cy="12665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55" name="Google Shape;255;p27"/>
          <p:cNvCxnSpPr/>
          <p:nvPr/>
        </p:nvCxnSpPr>
        <p:spPr>
          <a:xfrm>
            <a:off x="2989100" y="3450025"/>
            <a:ext cx="1526400" cy="0"/>
          </a:xfrm>
          <a:prstGeom prst="straightConnector1">
            <a:avLst/>
          </a:prstGeom>
          <a:noFill/>
          <a:ln w="28575" cap="flat" cmpd="sng">
            <a:solidFill>
              <a:srgbClr val="1155CC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256" name="Google Shape;256;p27"/>
          <p:cNvCxnSpPr/>
          <p:nvPr/>
        </p:nvCxnSpPr>
        <p:spPr>
          <a:xfrm>
            <a:off x="4515500" y="3450025"/>
            <a:ext cx="719100" cy="3777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7" name="Google Shape;257;p27"/>
          <p:cNvCxnSpPr/>
          <p:nvPr/>
        </p:nvCxnSpPr>
        <p:spPr>
          <a:xfrm rot="-5400000">
            <a:off x="4876525" y="3183275"/>
            <a:ext cx="1004700" cy="2997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8" name="Google Shape;258;p27"/>
          <p:cNvCxnSpPr/>
          <p:nvPr/>
        </p:nvCxnSpPr>
        <p:spPr>
          <a:xfrm>
            <a:off x="5528700" y="2830850"/>
            <a:ext cx="486900" cy="225300"/>
          </a:xfrm>
          <a:prstGeom prst="bentConnector3">
            <a:avLst>
              <a:gd name="adj1" fmla="val 50729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59" name="Google Shape;259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33150" y="2638950"/>
            <a:ext cx="1383350" cy="16929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60" name="Google Shape;260;p27"/>
          <p:cNvCxnSpPr/>
          <p:nvPr/>
        </p:nvCxnSpPr>
        <p:spPr>
          <a:xfrm>
            <a:off x="4624275" y="3946425"/>
            <a:ext cx="719100" cy="3777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1" name="Google Shape;261;p27"/>
          <p:cNvCxnSpPr/>
          <p:nvPr/>
        </p:nvCxnSpPr>
        <p:spPr>
          <a:xfrm rot="-5400000">
            <a:off x="4985300" y="3679675"/>
            <a:ext cx="1004700" cy="2997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2" name="Google Shape;262;p27"/>
          <p:cNvCxnSpPr/>
          <p:nvPr/>
        </p:nvCxnSpPr>
        <p:spPr>
          <a:xfrm>
            <a:off x="5637475" y="3327250"/>
            <a:ext cx="486900" cy="225300"/>
          </a:xfrm>
          <a:prstGeom prst="bentConnector3">
            <a:avLst>
              <a:gd name="adj1" fmla="val 50729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3" name="Google Shape;263;p27"/>
          <p:cNvCxnSpPr/>
          <p:nvPr/>
        </p:nvCxnSpPr>
        <p:spPr>
          <a:xfrm>
            <a:off x="4701275" y="4442900"/>
            <a:ext cx="719100" cy="3777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4" name="Google Shape;264;p27"/>
          <p:cNvCxnSpPr/>
          <p:nvPr/>
        </p:nvCxnSpPr>
        <p:spPr>
          <a:xfrm rot="-5400000">
            <a:off x="5062300" y="4176150"/>
            <a:ext cx="1004700" cy="2997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5" name="Google Shape;265;p27"/>
          <p:cNvCxnSpPr/>
          <p:nvPr/>
        </p:nvCxnSpPr>
        <p:spPr>
          <a:xfrm>
            <a:off x="5714475" y="3823725"/>
            <a:ext cx="486900" cy="225300"/>
          </a:xfrm>
          <a:prstGeom prst="bentConnector3">
            <a:avLst>
              <a:gd name="adj1" fmla="val 50729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6" name="Google Shape;266;p27"/>
          <p:cNvCxnSpPr/>
          <p:nvPr/>
        </p:nvCxnSpPr>
        <p:spPr>
          <a:xfrm>
            <a:off x="2985875" y="3695250"/>
            <a:ext cx="1695600" cy="251100"/>
          </a:xfrm>
          <a:prstGeom prst="straightConnector1">
            <a:avLst/>
          </a:prstGeom>
          <a:noFill/>
          <a:ln w="28575" cap="flat" cmpd="sng">
            <a:solidFill>
              <a:srgbClr val="1155CC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267" name="Google Shape;267;p27"/>
          <p:cNvCxnSpPr/>
          <p:nvPr/>
        </p:nvCxnSpPr>
        <p:spPr>
          <a:xfrm>
            <a:off x="3007650" y="3964050"/>
            <a:ext cx="1754700" cy="479100"/>
          </a:xfrm>
          <a:prstGeom prst="straightConnector1">
            <a:avLst/>
          </a:prstGeom>
          <a:noFill/>
          <a:ln w="28575" cap="flat" cmpd="sng">
            <a:solidFill>
              <a:srgbClr val="1155CC"/>
            </a:solidFill>
            <a:prstDash val="solid"/>
            <a:round/>
            <a:headEnd type="triangle" w="med" len="med"/>
            <a:tailEnd type="none" w="med" len="med"/>
          </a:ln>
        </p:spPr>
      </p:cxnSp>
      <p:sp>
        <p:nvSpPr>
          <p:cNvPr id="268" name="Google Shape;268;p27"/>
          <p:cNvSpPr/>
          <p:nvPr/>
        </p:nvSpPr>
        <p:spPr>
          <a:xfrm>
            <a:off x="1522650" y="4113450"/>
            <a:ext cx="1383300" cy="349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Home IP Address</a:t>
            </a:r>
            <a:endParaRPr sz="1100"/>
          </a:p>
        </p:txBody>
      </p:sp>
      <p:sp>
        <p:nvSpPr>
          <p:cNvPr id="269" name="Google Shape;269;p27"/>
          <p:cNvSpPr/>
          <p:nvPr/>
        </p:nvSpPr>
        <p:spPr>
          <a:xfrm>
            <a:off x="1787175" y="3143100"/>
            <a:ext cx="820800" cy="479100"/>
          </a:xfrm>
          <a:prstGeom prst="roundRect">
            <a:avLst>
              <a:gd name="adj" fmla="val 16667"/>
            </a:avLst>
          </a:prstGeom>
          <a:solidFill>
            <a:srgbClr val="674EA7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27"/>
          <p:cNvSpPr/>
          <p:nvPr/>
        </p:nvSpPr>
        <p:spPr>
          <a:xfrm>
            <a:off x="1910675" y="3230300"/>
            <a:ext cx="581100" cy="283200"/>
          </a:xfrm>
          <a:prstGeom prst="ribbon2">
            <a:avLst>
              <a:gd name="adj1" fmla="val 16667"/>
              <a:gd name="adj2" fmla="val 50000"/>
            </a:avLst>
          </a:prstGeom>
          <a:solidFill>
            <a:srgbClr val="6D9EE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28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 smtClean="0">
                <a:latin typeface="Montserrat"/>
                <a:ea typeface="Montserrat"/>
                <a:cs typeface="Montserrat"/>
                <a:sym typeface="Montserrat"/>
              </a:rPr>
              <a:t>Web Development for Dummies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76" name="Google Shape;276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This is a higher level explanation, but for our purposes it is all we need to know for now.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Let’s continue by discussing what the term “Full-Stack” means.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29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 smtClean="0">
                <a:latin typeface="Montserrat"/>
                <a:ea typeface="Montserrat"/>
                <a:cs typeface="Montserrat"/>
                <a:sym typeface="Montserrat"/>
              </a:rPr>
              <a:t>Web Development for Dummies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84" name="Google Shape;284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There are two main components of a website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1371600" lvl="1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The Front-End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1371600" lvl="1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The Back-End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30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 smtClean="0">
                <a:latin typeface="Montserrat"/>
                <a:ea typeface="Montserrat"/>
                <a:cs typeface="Montserrat"/>
                <a:sym typeface="Montserrat"/>
              </a:rPr>
              <a:t>Web Development for Dummies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92" name="Google Shape;292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The Front-End is what you see as a user on the website. 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The Back-End is the technology used to actually decide what to show you on the Front-End.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31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 smtClean="0">
                <a:latin typeface="Montserrat"/>
                <a:ea typeface="Montserrat"/>
                <a:cs typeface="Montserrat"/>
                <a:sym typeface="Montserrat"/>
              </a:rPr>
              <a:t>Web Development for Dummies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00" name="Google Shape;300;p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The Front-End revolves around three technologies: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13716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HTML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13716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CSS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13716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Javascript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Montserrat"/>
                <a:ea typeface="Montserrat"/>
                <a:cs typeface="Montserrat"/>
                <a:sym typeface="Montserrat"/>
              </a:rPr>
              <a:t>Web Development for Dummies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This lecture will discuss the following: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1371600" lvl="1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How the web works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1371600" lvl="1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What do we mean by “Full-Stack”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1371600" lvl="1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A brief overview of the course tech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1371600" lvl="1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Why we chose Django for the course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Let’s get started!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32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 smtClean="0">
                <a:latin typeface="Montserrat"/>
                <a:ea typeface="Montserrat"/>
                <a:cs typeface="Montserrat"/>
                <a:sym typeface="Montserrat"/>
              </a:rPr>
              <a:t>Web Development for Dummies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08" name="Google Shape;308;p3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You will hear about Front-End technologies such as jQuery and Bootstrap, but those are all built using the previous three.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33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 smtClean="0">
                <a:latin typeface="Montserrat"/>
                <a:ea typeface="Montserrat"/>
                <a:cs typeface="Montserrat"/>
                <a:sym typeface="Montserrat"/>
              </a:rPr>
              <a:t>Web Development for Dummies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16" name="Google Shape;316;p3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HTML - HyperText Markup language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Every website will have HTML, it is the structure of a page.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You can view it by right-clicking and selecting “View Page Source”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34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 smtClean="0">
                <a:latin typeface="Montserrat"/>
                <a:ea typeface="Montserrat"/>
                <a:cs typeface="Montserrat"/>
                <a:sym typeface="Montserrat"/>
              </a:rPr>
              <a:t>Web Development for Dummies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24" name="Google Shape;324;p3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CSS - Cascading Style Sheets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CSS is the actual styling of the website.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Colors, fonts, borders, etc is all defined by CSS.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CSS is not mandatory, but almost all sites have it.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5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 smtClean="0">
                <a:latin typeface="Montserrat"/>
                <a:ea typeface="Montserrat"/>
                <a:cs typeface="Montserrat"/>
                <a:sym typeface="Montserrat"/>
              </a:rPr>
              <a:t>Web Development for Dummies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32" name="Google Shape;332;p3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Javascript allows you to add interactivity to the website, including programming logic.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Any site with interactivity uses Javascript in some way, otherwise the site is “static”.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36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 smtClean="0">
                <a:latin typeface="Montserrat"/>
                <a:ea typeface="Montserrat"/>
                <a:cs typeface="Montserrat"/>
                <a:sym typeface="Montserrat"/>
              </a:rPr>
              <a:t>Web Development for Dummies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40" name="Google Shape;340;p3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The first half of the course focuses on the Front-End.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The Front-End always uses those three technologies.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However the Back-End is where a multitude of options come up!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37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 smtClean="0">
                <a:latin typeface="Montserrat"/>
                <a:ea typeface="Montserrat"/>
                <a:cs typeface="Montserrat"/>
                <a:sym typeface="Montserrat"/>
              </a:rPr>
              <a:t>Web Development for Dummies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48" name="Google Shape;348;p3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The Back-End of a site has three components: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13716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The Language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13716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The Framework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13716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The Database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38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 smtClean="0">
                <a:latin typeface="Montserrat"/>
                <a:ea typeface="Montserrat"/>
                <a:cs typeface="Montserrat"/>
                <a:sym typeface="Montserrat"/>
              </a:rPr>
              <a:t>Web Development for Dummies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56" name="Google Shape;356;p3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Technologies such as Php, Node.js, Ruby/Rails, Java, Python, etc. are all viable options for a website.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So how do we decide which to choose?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39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 smtClean="0">
                <a:latin typeface="Montserrat"/>
                <a:ea typeface="Montserrat"/>
                <a:cs typeface="Montserrat"/>
                <a:sym typeface="Montserrat"/>
              </a:rPr>
              <a:t>Web Development for Dummies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64" name="Google Shape;364;p3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 dirty="0" smtClean="0">
                <a:latin typeface="Montserrat"/>
                <a:ea typeface="Montserrat"/>
                <a:cs typeface="Montserrat"/>
                <a:sym typeface="Montserrat"/>
              </a:rPr>
              <a:t>You will use the following for your backend: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13716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 dirty="0">
                <a:latin typeface="Montserrat"/>
                <a:ea typeface="Montserrat"/>
                <a:cs typeface="Montserrat"/>
                <a:sym typeface="Montserrat"/>
              </a:rPr>
              <a:t>Python as the language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13716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 dirty="0">
                <a:latin typeface="Montserrat"/>
                <a:ea typeface="Montserrat"/>
                <a:cs typeface="Montserrat"/>
                <a:sym typeface="Montserrat"/>
              </a:rPr>
              <a:t>Django as the Framework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13716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 dirty="0">
                <a:latin typeface="Montserrat"/>
                <a:ea typeface="Montserrat"/>
                <a:cs typeface="Montserrat"/>
                <a:sym typeface="Montserrat"/>
              </a:rPr>
              <a:t>SQLite as the Database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40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 smtClean="0">
                <a:latin typeface="Montserrat"/>
                <a:ea typeface="Montserrat"/>
                <a:cs typeface="Montserrat"/>
                <a:sym typeface="Montserrat"/>
              </a:rPr>
              <a:t>Web Development for Dummies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72" name="Google Shape;372;p4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Python is a great language to learn, it’s simple, powerful, and has many libraries.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Django is the most popular framework for Python, it’s fast, secure, and scalable.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SQLite comes with Django and Python making it an easy choice.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41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 smtClean="0">
                <a:latin typeface="Montserrat"/>
                <a:ea typeface="Montserrat"/>
                <a:cs typeface="Montserrat"/>
                <a:sym typeface="Montserrat"/>
              </a:rPr>
              <a:t>Web Development for Dummies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80" name="Google Shape;380;p4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 dirty="0">
                <a:latin typeface="Montserrat"/>
                <a:ea typeface="Montserrat"/>
                <a:cs typeface="Montserrat"/>
                <a:sym typeface="Montserrat"/>
              </a:rPr>
              <a:t>As we continue along with the course we will be discussing each of these topics in much more detail, but for now you should have a high-level view of what we use in this course to turn you into a Full-Stack Web Developer with Django!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 smtClean="0">
                <a:latin typeface="Montserrat"/>
                <a:ea typeface="Montserrat"/>
                <a:cs typeface="Montserrat"/>
                <a:sym typeface="Montserrat"/>
              </a:rPr>
              <a:t>Web Development for Dummies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Before we can begin to learn about all the technologies in this course, we need to understand how the web works and what constitutes the “Full-Stack”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 smtClean="0">
                <a:latin typeface="Montserrat"/>
                <a:ea typeface="Montserrat"/>
                <a:cs typeface="Montserrat"/>
                <a:sym typeface="Montserrat"/>
              </a:rPr>
              <a:t>Web Development for Dummies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9" name="Google Shape;79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 dirty="0">
                <a:latin typeface="Montserrat"/>
                <a:ea typeface="Montserrat"/>
                <a:cs typeface="Montserrat"/>
                <a:sym typeface="Montserrat"/>
              </a:rPr>
              <a:t>So what happens when your at home and you open up your browser and visit a website?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 dirty="0">
                <a:latin typeface="Montserrat"/>
                <a:ea typeface="Montserrat"/>
                <a:cs typeface="Montserrat"/>
                <a:sym typeface="Montserrat"/>
              </a:rPr>
              <a:t>Let’s breakdown the basic steps!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 smtClean="0">
                <a:latin typeface="Montserrat"/>
                <a:ea typeface="Montserrat"/>
                <a:cs typeface="Montserrat"/>
                <a:sym typeface="Montserrat"/>
              </a:rPr>
              <a:t>Web Development for Dummies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7" name="Google Shape;87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You start off by typing the URL into your browser.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90" name="Google Shape;90;p17"/>
          <p:cNvPicPr preferRelativeResize="0"/>
          <p:nvPr/>
        </p:nvPicPr>
        <p:blipFill rotWithShape="1">
          <a:blip r:embed="rId3">
            <a:alphaModFix/>
          </a:blip>
          <a:srcRect t="12542" b="21061"/>
          <a:stretch/>
        </p:blipFill>
        <p:spPr>
          <a:xfrm>
            <a:off x="1166700" y="2892300"/>
            <a:ext cx="1799975" cy="126655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7"/>
          <p:cNvSpPr txBox="1"/>
          <p:nvPr/>
        </p:nvSpPr>
        <p:spPr>
          <a:xfrm>
            <a:off x="1643625" y="3160975"/>
            <a:ext cx="1511400" cy="4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www.abc.com</a:t>
            </a:r>
            <a:endParaRPr sz="1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 smtClean="0">
                <a:latin typeface="Montserrat"/>
                <a:ea typeface="Montserrat"/>
                <a:cs typeface="Montserrat"/>
                <a:sym typeface="Montserrat"/>
              </a:rPr>
              <a:t>Web Development for Dummies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7" name="Google Shape;97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Your computer then sends this request as a packet, which includes the IP address of the website you want.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0" name="Google Shape;100;p18"/>
          <p:cNvPicPr preferRelativeResize="0"/>
          <p:nvPr/>
        </p:nvPicPr>
        <p:blipFill rotWithShape="1">
          <a:blip r:embed="rId3">
            <a:alphaModFix/>
          </a:blip>
          <a:srcRect t="12542" b="21061"/>
          <a:stretch/>
        </p:blipFill>
        <p:spPr>
          <a:xfrm>
            <a:off x="1166700" y="2892300"/>
            <a:ext cx="1799975" cy="12665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8"/>
          <p:cNvSpPr txBox="1"/>
          <p:nvPr/>
        </p:nvSpPr>
        <p:spPr>
          <a:xfrm>
            <a:off x="1643625" y="3160975"/>
            <a:ext cx="1511400" cy="4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www.abc.com</a:t>
            </a:r>
            <a:endParaRPr sz="1200"/>
          </a:p>
        </p:txBody>
      </p:sp>
      <p:sp>
        <p:nvSpPr>
          <p:cNvPr id="102" name="Google Shape;102;p18"/>
          <p:cNvSpPr/>
          <p:nvPr/>
        </p:nvSpPr>
        <p:spPr>
          <a:xfrm>
            <a:off x="3011950" y="2929300"/>
            <a:ext cx="1164000" cy="349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123.456.789.10</a:t>
            </a:r>
            <a:endParaRPr sz="1100"/>
          </a:p>
        </p:txBody>
      </p:sp>
      <p:cxnSp>
        <p:nvCxnSpPr>
          <p:cNvPr id="103" name="Google Shape;103;p18"/>
          <p:cNvCxnSpPr/>
          <p:nvPr/>
        </p:nvCxnSpPr>
        <p:spPr>
          <a:xfrm>
            <a:off x="2989100" y="3450025"/>
            <a:ext cx="1526400" cy="0"/>
          </a:xfrm>
          <a:prstGeom prst="straightConnector1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 smtClean="0">
                <a:latin typeface="Montserrat"/>
                <a:ea typeface="Montserrat"/>
                <a:cs typeface="Montserrat"/>
                <a:sym typeface="Montserrat"/>
              </a:rPr>
              <a:t>Web Development for Dummies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9" name="Google Shape;109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It sends this request through wires, or a satellite which eventually links to wires using your ISP.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12" name="Google Shape;112;p19"/>
          <p:cNvPicPr preferRelativeResize="0"/>
          <p:nvPr/>
        </p:nvPicPr>
        <p:blipFill rotWithShape="1">
          <a:blip r:embed="rId3">
            <a:alphaModFix/>
          </a:blip>
          <a:srcRect t="12542" b="21061"/>
          <a:stretch/>
        </p:blipFill>
        <p:spPr>
          <a:xfrm>
            <a:off x="1166700" y="2892300"/>
            <a:ext cx="1799975" cy="1266550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9"/>
          <p:cNvSpPr txBox="1"/>
          <p:nvPr/>
        </p:nvSpPr>
        <p:spPr>
          <a:xfrm>
            <a:off x="1643625" y="3160975"/>
            <a:ext cx="1511400" cy="4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www.abc.com</a:t>
            </a:r>
            <a:endParaRPr sz="1200"/>
          </a:p>
        </p:txBody>
      </p:sp>
      <p:sp>
        <p:nvSpPr>
          <p:cNvPr id="114" name="Google Shape;114;p19"/>
          <p:cNvSpPr/>
          <p:nvPr/>
        </p:nvSpPr>
        <p:spPr>
          <a:xfrm>
            <a:off x="3011950" y="2929300"/>
            <a:ext cx="1164000" cy="349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123.456.789.10</a:t>
            </a:r>
            <a:endParaRPr sz="1100"/>
          </a:p>
        </p:txBody>
      </p:sp>
      <p:cxnSp>
        <p:nvCxnSpPr>
          <p:cNvPr id="115" name="Google Shape;115;p19"/>
          <p:cNvCxnSpPr/>
          <p:nvPr/>
        </p:nvCxnSpPr>
        <p:spPr>
          <a:xfrm>
            <a:off x="2989100" y="3450025"/>
            <a:ext cx="1526400" cy="0"/>
          </a:xfrm>
          <a:prstGeom prst="straightConnector1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6" name="Google Shape;116;p19"/>
          <p:cNvCxnSpPr/>
          <p:nvPr/>
        </p:nvCxnSpPr>
        <p:spPr>
          <a:xfrm>
            <a:off x="4515500" y="3450025"/>
            <a:ext cx="719100" cy="3777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7" name="Google Shape;117;p19"/>
          <p:cNvCxnSpPr/>
          <p:nvPr/>
        </p:nvCxnSpPr>
        <p:spPr>
          <a:xfrm rot="-5400000">
            <a:off x="4876525" y="3183275"/>
            <a:ext cx="1004700" cy="2997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8" name="Google Shape;118;p19"/>
          <p:cNvCxnSpPr/>
          <p:nvPr/>
        </p:nvCxnSpPr>
        <p:spPr>
          <a:xfrm>
            <a:off x="5528700" y="2830850"/>
            <a:ext cx="486900" cy="225300"/>
          </a:xfrm>
          <a:prstGeom prst="bentConnector3">
            <a:avLst>
              <a:gd name="adj1" fmla="val 50729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0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 smtClean="0">
                <a:latin typeface="Montserrat"/>
                <a:ea typeface="Montserrat"/>
                <a:cs typeface="Montserrat"/>
                <a:sym typeface="Montserrat"/>
              </a:rPr>
              <a:t>Web Development for Dummies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4" name="Google Shape;124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Your ISP will then re-route the request to the appropriate server location, using the IP address as the guide.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27" name="Google Shape;127;p20"/>
          <p:cNvPicPr preferRelativeResize="0"/>
          <p:nvPr/>
        </p:nvPicPr>
        <p:blipFill rotWithShape="1">
          <a:blip r:embed="rId3">
            <a:alphaModFix/>
          </a:blip>
          <a:srcRect t="12542" b="21061"/>
          <a:stretch/>
        </p:blipFill>
        <p:spPr>
          <a:xfrm>
            <a:off x="1166700" y="2892300"/>
            <a:ext cx="1799975" cy="126655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20"/>
          <p:cNvSpPr txBox="1"/>
          <p:nvPr/>
        </p:nvSpPr>
        <p:spPr>
          <a:xfrm>
            <a:off x="1643625" y="3160975"/>
            <a:ext cx="1511400" cy="4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www.abc.com</a:t>
            </a:r>
            <a:endParaRPr sz="1200"/>
          </a:p>
        </p:txBody>
      </p:sp>
      <p:sp>
        <p:nvSpPr>
          <p:cNvPr id="129" name="Google Shape;129;p20"/>
          <p:cNvSpPr/>
          <p:nvPr/>
        </p:nvSpPr>
        <p:spPr>
          <a:xfrm>
            <a:off x="3011950" y="2929300"/>
            <a:ext cx="1164000" cy="349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123.456.789.10</a:t>
            </a:r>
            <a:endParaRPr sz="1100"/>
          </a:p>
        </p:txBody>
      </p:sp>
      <p:pic>
        <p:nvPicPr>
          <p:cNvPr id="130" name="Google Shape;130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33150" y="2638950"/>
            <a:ext cx="1383350" cy="16929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1" name="Google Shape;131;p20"/>
          <p:cNvCxnSpPr/>
          <p:nvPr/>
        </p:nvCxnSpPr>
        <p:spPr>
          <a:xfrm>
            <a:off x="2989100" y="3450025"/>
            <a:ext cx="1526400" cy="0"/>
          </a:xfrm>
          <a:prstGeom prst="straightConnector1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32" name="Google Shape;132;p20"/>
          <p:cNvCxnSpPr/>
          <p:nvPr/>
        </p:nvCxnSpPr>
        <p:spPr>
          <a:xfrm>
            <a:off x="4515500" y="3450025"/>
            <a:ext cx="719100" cy="3777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3" name="Google Shape;133;p20"/>
          <p:cNvCxnSpPr/>
          <p:nvPr/>
        </p:nvCxnSpPr>
        <p:spPr>
          <a:xfrm rot="-5400000">
            <a:off x="4876525" y="3183275"/>
            <a:ext cx="1004700" cy="2997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4" name="Google Shape;134;p20"/>
          <p:cNvCxnSpPr/>
          <p:nvPr/>
        </p:nvCxnSpPr>
        <p:spPr>
          <a:xfrm>
            <a:off x="5528700" y="2830850"/>
            <a:ext cx="486900" cy="225300"/>
          </a:xfrm>
          <a:prstGeom prst="bentConnector3">
            <a:avLst>
              <a:gd name="adj1" fmla="val 50729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1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 smtClean="0">
                <a:latin typeface="Montserrat"/>
                <a:ea typeface="Montserrat"/>
                <a:cs typeface="Montserrat"/>
                <a:sym typeface="Montserrat"/>
              </a:rPr>
              <a:t>Web Development for Dummies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0" name="Google Shape;140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Once your request reaches the server, it can  send back the website you asked for.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43" name="Google Shape;143;p21"/>
          <p:cNvPicPr preferRelativeResize="0"/>
          <p:nvPr/>
        </p:nvPicPr>
        <p:blipFill rotWithShape="1">
          <a:blip r:embed="rId3">
            <a:alphaModFix/>
          </a:blip>
          <a:srcRect t="12542" b="21061"/>
          <a:stretch/>
        </p:blipFill>
        <p:spPr>
          <a:xfrm>
            <a:off x="1166700" y="2892300"/>
            <a:ext cx="1799975" cy="126655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21"/>
          <p:cNvSpPr txBox="1"/>
          <p:nvPr/>
        </p:nvSpPr>
        <p:spPr>
          <a:xfrm>
            <a:off x="1643625" y="3160975"/>
            <a:ext cx="1511400" cy="4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www.abc.com</a:t>
            </a:r>
            <a:endParaRPr sz="1200"/>
          </a:p>
        </p:txBody>
      </p:sp>
      <p:sp>
        <p:nvSpPr>
          <p:cNvPr id="145" name="Google Shape;145;p21"/>
          <p:cNvSpPr/>
          <p:nvPr/>
        </p:nvSpPr>
        <p:spPr>
          <a:xfrm>
            <a:off x="6452500" y="4452175"/>
            <a:ext cx="1164000" cy="349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123.456.789.10</a:t>
            </a:r>
            <a:endParaRPr sz="1100"/>
          </a:p>
        </p:txBody>
      </p:sp>
      <p:pic>
        <p:nvPicPr>
          <p:cNvPr id="146" name="Google Shape;146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33150" y="2638950"/>
            <a:ext cx="1383350" cy="16929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7" name="Google Shape;147;p21"/>
          <p:cNvCxnSpPr/>
          <p:nvPr/>
        </p:nvCxnSpPr>
        <p:spPr>
          <a:xfrm>
            <a:off x="2989100" y="3450025"/>
            <a:ext cx="1526400" cy="0"/>
          </a:xfrm>
          <a:prstGeom prst="straightConnector1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8" name="Google Shape;148;p21"/>
          <p:cNvCxnSpPr/>
          <p:nvPr/>
        </p:nvCxnSpPr>
        <p:spPr>
          <a:xfrm>
            <a:off x="4515500" y="3450025"/>
            <a:ext cx="719100" cy="3777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9" name="Google Shape;149;p21"/>
          <p:cNvCxnSpPr/>
          <p:nvPr/>
        </p:nvCxnSpPr>
        <p:spPr>
          <a:xfrm rot="-5400000">
            <a:off x="4876525" y="3183275"/>
            <a:ext cx="1004700" cy="2997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0" name="Google Shape;150;p21"/>
          <p:cNvCxnSpPr/>
          <p:nvPr/>
        </p:nvCxnSpPr>
        <p:spPr>
          <a:xfrm>
            <a:off x="5528700" y="2830850"/>
            <a:ext cx="486900" cy="225300"/>
          </a:xfrm>
          <a:prstGeom prst="bentConnector3">
            <a:avLst>
              <a:gd name="adj1" fmla="val 50729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828</Words>
  <PresentationFormat>On-screen Show (16:9)</PresentationFormat>
  <Paragraphs>114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Montserrat</vt:lpstr>
      <vt:lpstr>Simple Light</vt:lpstr>
      <vt:lpstr>How The Web Works Under the Hood</vt:lpstr>
      <vt:lpstr>Web Development for Dummies</vt:lpstr>
      <vt:lpstr>Web Development for Dummies</vt:lpstr>
      <vt:lpstr>Web Development for Dummies</vt:lpstr>
      <vt:lpstr>Web Development for Dummies</vt:lpstr>
      <vt:lpstr>Web Development for Dummies</vt:lpstr>
      <vt:lpstr>Web Development for Dummies</vt:lpstr>
      <vt:lpstr>Web Development for Dummies</vt:lpstr>
      <vt:lpstr>Web Development for Dummies</vt:lpstr>
      <vt:lpstr>Web Development for Dummies</vt:lpstr>
      <vt:lpstr>Web Development for Dummies</vt:lpstr>
      <vt:lpstr>Web Development for Dummies</vt:lpstr>
      <vt:lpstr>Web Development for Dummies</vt:lpstr>
      <vt:lpstr>Web Development for Dummies</vt:lpstr>
      <vt:lpstr>Web Development for Dummies</vt:lpstr>
      <vt:lpstr>Web Development for Dummies</vt:lpstr>
      <vt:lpstr>Web Development for Dummies</vt:lpstr>
      <vt:lpstr>Web Development for Dummies</vt:lpstr>
      <vt:lpstr>Web Development for Dummies</vt:lpstr>
      <vt:lpstr>Web Development for Dummies</vt:lpstr>
      <vt:lpstr>Web Development for Dummies</vt:lpstr>
      <vt:lpstr>Web Development for Dummies</vt:lpstr>
      <vt:lpstr>Web Development for Dummies</vt:lpstr>
      <vt:lpstr>Web Development for Dummies</vt:lpstr>
      <vt:lpstr>Web Development for Dummies</vt:lpstr>
      <vt:lpstr>Web Development for Dummies</vt:lpstr>
      <vt:lpstr>Web Development for Dummies</vt:lpstr>
      <vt:lpstr>Web Development for Dummies</vt:lpstr>
      <vt:lpstr>Web Development for Dummies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The Web Works</dc:title>
  <cp:lastModifiedBy>LENOVO</cp:lastModifiedBy>
  <cp:revision>4</cp:revision>
  <dcterms:modified xsi:type="dcterms:W3CDTF">2020-04-16T05:50:37Z</dcterms:modified>
</cp:coreProperties>
</file>