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Default Extension="fntdata" ContentType="application/x-fontdata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3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</p:sldIdLst>
  <p:sldSz cx="9144000" cy="5143500" type="screen16x9"/>
  <p:notesSz cx="6858000" cy="9144000"/>
  <p:embeddedFontLst>
    <p:embeddedFont>
      <p:font typeface="Montserrat" charset="0"/>
      <p:regular r:id="rId32"/>
      <p:bold r:id="rId33"/>
      <p:italic r:id="rId34"/>
      <p:boldItalic r:id="rId35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786" y="-9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font" Target="fonts/font3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font" Target="fonts/font2.fntdata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font" Target="fonts/font1.fntdata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font" Target="fonts/font4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g1cb0eb9af1_0_8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3" name="Google Shape;153;g1cb0eb9af1_0_8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g1cb0eb9af1_0_1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8" name="Google Shape;168;g1cb0eb9af1_0_14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g1cb0eb9af1_0_1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3" name="Google Shape;183;g1cb0eb9af1_0_15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g1cb0eb9af1_0_17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9" name="Google Shape;199;g1cb0eb9af1_0_17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g1cb0eb9af1_0_2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3" name="Google Shape;223;g1cb0eb9af1_0_2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Google Shape;247;g1cb0eb9af1_0_24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8" name="Google Shape;248;g1cb0eb9af1_0_24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Google Shape;272;g1cb0eb9af1_0_2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3" name="Google Shape;273;g1cb0eb9af1_0_27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Google Shape;280;g1cb0eb9af1_0_27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1" name="Google Shape;281;g1cb0eb9af1_0_27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Google Shape;288;g1cb0eb9af1_0_30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9" name="Google Shape;289;g1cb0eb9af1_0_30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Google Shape;296;g1cb0eb9af1_0_28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7" name="Google Shape;297;g1cb0eb9af1_0_28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1cb0eb9af1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1cb0eb9af1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Google Shape;304;g1cb0eb9af1_0_29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5" name="Google Shape;305;g1cb0eb9af1_0_29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Google Shape;312;g1cb0eb9af1_0_29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3" name="Google Shape;313;g1cb0eb9af1_0_29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Google Shape;320;g1cb0eb9af1_0_3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1" name="Google Shape;321;g1cb0eb9af1_0_3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" name="Google Shape;328;g1cb0eb9af1_0_3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9" name="Google Shape;329;g1cb0eb9af1_0_3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Google Shape;336;g1cb0eb9af1_0_3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7" name="Google Shape;337;g1cb0eb9af1_0_3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" name="Google Shape;344;g1cb0eb9af1_0_3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5" name="Google Shape;345;g1cb0eb9af1_0_34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" name="Google Shape;352;g1cb0eb9af1_0_3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3" name="Google Shape;353;g1cb0eb9af1_0_33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" name="Google Shape;360;g1cb0eb9af1_0_34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1" name="Google Shape;361;g1cb0eb9af1_0_34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" name="Google Shape;368;g1cb0eb9af1_0_35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9" name="Google Shape;369;g1cb0eb9af1_0_35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6" name="Google Shape;376;g1cb0eb9af1_0_36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77" name="Google Shape;377;g1cb0eb9af1_0_36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1c4e07dad0_0_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1c4e07dad0_0_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1cb0eb9af1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1cb0eb9af1_0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1cb0eb9af1_0_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1cb0eb9af1_0_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1cb0eb9af1_0_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1cb0eb9af1_0_2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1cb0eb9af1_0_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1cb0eb9af1_0_3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g1cb0eb9af1_0_5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1" name="Google Shape;121;g1cb0eb9af1_0_5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g1cb0eb9af1_0_6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7" name="Google Shape;137;g1cb0eb9af1_0_6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latin typeface="Montserrat"/>
                <a:ea typeface="Montserrat"/>
                <a:cs typeface="Montserrat"/>
                <a:sym typeface="Montserrat"/>
              </a:rPr>
              <a:t>How The Web </a:t>
            </a:r>
            <a:r>
              <a:rPr lang="en" b="1" smtClean="0">
                <a:latin typeface="Montserrat"/>
                <a:ea typeface="Montserrat"/>
                <a:cs typeface="Montserrat"/>
                <a:sym typeface="Montserrat"/>
              </a:rPr>
              <a:t>Works Under the Hood</a:t>
            </a:r>
            <a:endParaRPr b="1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Let’s learn something! 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22"/>
          <p:cNvSpPr txBox="1">
            <a:spLocks noGrp="1"/>
          </p:cNvSpPr>
          <p:nvPr>
            <p:ph type="title"/>
          </p:nvPr>
        </p:nvSpPr>
        <p:spPr>
          <a:xfrm>
            <a:off x="1042425" y="295788"/>
            <a:ext cx="7789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en" dirty="0" smtClean="0">
                <a:latin typeface="Montserrat"/>
                <a:ea typeface="Montserrat"/>
                <a:cs typeface="Montserrat"/>
                <a:sym typeface="Montserrat"/>
              </a:rPr>
              <a:t>Web Development for Dummies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56" name="Google Shape;156;p2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However a full website with content is too big to send as a single packet of data.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159" name="Google Shape;159;p22"/>
          <p:cNvPicPr preferRelativeResize="0"/>
          <p:nvPr/>
        </p:nvPicPr>
        <p:blipFill rotWithShape="1">
          <a:blip r:embed="rId3">
            <a:alphaModFix/>
          </a:blip>
          <a:srcRect t="12542" b="21061"/>
          <a:stretch/>
        </p:blipFill>
        <p:spPr>
          <a:xfrm>
            <a:off x="1166700" y="2892300"/>
            <a:ext cx="1799975" cy="1266550"/>
          </a:xfrm>
          <a:prstGeom prst="rect">
            <a:avLst/>
          </a:prstGeom>
          <a:noFill/>
          <a:ln>
            <a:noFill/>
          </a:ln>
        </p:spPr>
      </p:pic>
      <p:sp>
        <p:nvSpPr>
          <p:cNvPr id="160" name="Google Shape;160;p22"/>
          <p:cNvSpPr txBox="1"/>
          <p:nvPr/>
        </p:nvSpPr>
        <p:spPr>
          <a:xfrm>
            <a:off x="1643625" y="3160975"/>
            <a:ext cx="1511400" cy="4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www.abc.com</a:t>
            </a:r>
            <a:endParaRPr sz="1200"/>
          </a:p>
        </p:txBody>
      </p:sp>
      <p:cxnSp>
        <p:nvCxnSpPr>
          <p:cNvPr id="161" name="Google Shape;161;p22"/>
          <p:cNvCxnSpPr/>
          <p:nvPr/>
        </p:nvCxnSpPr>
        <p:spPr>
          <a:xfrm>
            <a:off x="2989100" y="3450025"/>
            <a:ext cx="1526400" cy="0"/>
          </a:xfrm>
          <a:prstGeom prst="straightConnector1">
            <a:avLst/>
          </a:prstGeom>
          <a:noFill/>
          <a:ln w="28575" cap="flat" cmpd="sng">
            <a:solidFill>
              <a:srgbClr val="FF9900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62" name="Google Shape;162;p22"/>
          <p:cNvCxnSpPr/>
          <p:nvPr/>
        </p:nvCxnSpPr>
        <p:spPr>
          <a:xfrm>
            <a:off x="4515500" y="3450025"/>
            <a:ext cx="719100" cy="377700"/>
          </a:xfrm>
          <a:prstGeom prst="bentConnector3">
            <a:avLst>
              <a:gd name="adj1" fmla="val 50000"/>
            </a:avLst>
          </a:prstGeom>
          <a:noFill/>
          <a:ln w="2857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63" name="Google Shape;163;p22"/>
          <p:cNvCxnSpPr/>
          <p:nvPr/>
        </p:nvCxnSpPr>
        <p:spPr>
          <a:xfrm rot="-5400000">
            <a:off x="4876525" y="3183275"/>
            <a:ext cx="1004700" cy="299700"/>
          </a:xfrm>
          <a:prstGeom prst="bentConnector3">
            <a:avLst>
              <a:gd name="adj1" fmla="val 50000"/>
            </a:avLst>
          </a:prstGeom>
          <a:noFill/>
          <a:ln w="2857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64" name="Google Shape;164;p22"/>
          <p:cNvCxnSpPr/>
          <p:nvPr/>
        </p:nvCxnSpPr>
        <p:spPr>
          <a:xfrm>
            <a:off x="5528700" y="2830850"/>
            <a:ext cx="486900" cy="225300"/>
          </a:xfrm>
          <a:prstGeom prst="bentConnector3">
            <a:avLst>
              <a:gd name="adj1" fmla="val 50729"/>
            </a:avLst>
          </a:prstGeom>
          <a:noFill/>
          <a:ln w="2857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pic>
        <p:nvPicPr>
          <p:cNvPr id="165" name="Google Shape;165;p2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233150" y="2638950"/>
            <a:ext cx="1383350" cy="16929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23"/>
          <p:cNvSpPr txBox="1">
            <a:spLocks noGrp="1"/>
          </p:cNvSpPr>
          <p:nvPr>
            <p:ph type="title"/>
          </p:nvPr>
        </p:nvSpPr>
        <p:spPr>
          <a:xfrm>
            <a:off x="1042425" y="295788"/>
            <a:ext cx="7789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en" dirty="0" smtClean="0">
                <a:latin typeface="Montserrat"/>
                <a:ea typeface="Montserrat"/>
                <a:cs typeface="Montserrat"/>
                <a:sym typeface="Montserrat"/>
              </a:rPr>
              <a:t>Web Development for Dummies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71" name="Google Shape;171;p2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To solve this, the server sends back the website split up into many packets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174" name="Google Shape;174;p23"/>
          <p:cNvPicPr preferRelativeResize="0"/>
          <p:nvPr/>
        </p:nvPicPr>
        <p:blipFill rotWithShape="1">
          <a:blip r:embed="rId3">
            <a:alphaModFix/>
          </a:blip>
          <a:srcRect t="12542" b="21061"/>
          <a:stretch/>
        </p:blipFill>
        <p:spPr>
          <a:xfrm>
            <a:off x="1166700" y="2892300"/>
            <a:ext cx="1799975" cy="1266550"/>
          </a:xfrm>
          <a:prstGeom prst="rect">
            <a:avLst/>
          </a:prstGeom>
          <a:noFill/>
          <a:ln>
            <a:noFill/>
          </a:ln>
        </p:spPr>
      </p:pic>
      <p:sp>
        <p:nvSpPr>
          <p:cNvPr id="175" name="Google Shape;175;p23"/>
          <p:cNvSpPr txBox="1"/>
          <p:nvPr/>
        </p:nvSpPr>
        <p:spPr>
          <a:xfrm>
            <a:off x="1643625" y="3160975"/>
            <a:ext cx="1511400" cy="4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www.abc.com</a:t>
            </a:r>
            <a:endParaRPr sz="1200"/>
          </a:p>
        </p:txBody>
      </p:sp>
      <p:cxnSp>
        <p:nvCxnSpPr>
          <p:cNvPr id="176" name="Google Shape;176;p23"/>
          <p:cNvCxnSpPr/>
          <p:nvPr/>
        </p:nvCxnSpPr>
        <p:spPr>
          <a:xfrm>
            <a:off x="2989100" y="3450025"/>
            <a:ext cx="1526400" cy="0"/>
          </a:xfrm>
          <a:prstGeom prst="straightConnector1">
            <a:avLst/>
          </a:prstGeom>
          <a:noFill/>
          <a:ln w="28575" cap="flat" cmpd="sng">
            <a:solidFill>
              <a:srgbClr val="FF9900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77" name="Google Shape;177;p23"/>
          <p:cNvCxnSpPr/>
          <p:nvPr/>
        </p:nvCxnSpPr>
        <p:spPr>
          <a:xfrm>
            <a:off x="4515500" y="3450025"/>
            <a:ext cx="719100" cy="377700"/>
          </a:xfrm>
          <a:prstGeom prst="bentConnector3">
            <a:avLst>
              <a:gd name="adj1" fmla="val 50000"/>
            </a:avLst>
          </a:prstGeom>
          <a:noFill/>
          <a:ln w="2857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78" name="Google Shape;178;p23"/>
          <p:cNvCxnSpPr/>
          <p:nvPr/>
        </p:nvCxnSpPr>
        <p:spPr>
          <a:xfrm rot="-5400000">
            <a:off x="4876525" y="3183275"/>
            <a:ext cx="1004700" cy="299700"/>
          </a:xfrm>
          <a:prstGeom prst="bentConnector3">
            <a:avLst>
              <a:gd name="adj1" fmla="val 50000"/>
            </a:avLst>
          </a:prstGeom>
          <a:noFill/>
          <a:ln w="2857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79" name="Google Shape;179;p23"/>
          <p:cNvCxnSpPr/>
          <p:nvPr/>
        </p:nvCxnSpPr>
        <p:spPr>
          <a:xfrm>
            <a:off x="5528700" y="2830850"/>
            <a:ext cx="486900" cy="225300"/>
          </a:xfrm>
          <a:prstGeom prst="bentConnector3">
            <a:avLst>
              <a:gd name="adj1" fmla="val 50729"/>
            </a:avLst>
          </a:prstGeom>
          <a:noFill/>
          <a:ln w="2857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pic>
        <p:nvPicPr>
          <p:cNvPr id="180" name="Google Shape;180;p2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233150" y="2638950"/>
            <a:ext cx="1383350" cy="16929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24"/>
          <p:cNvSpPr txBox="1">
            <a:spLocks noGrp="1"/>
          </p:cNvSpPr>
          <p:nvPr>
            <p:ph type="title"/>
          </p:nvPr>
        </p:nvSpPr>
        <p:spPr>
          <a:xfrm>
            <a:off x="1042425" y="295788"/>
            <a:ext cx="7789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en" dirty="0" smtClean="0">
                <a:latin typeface="Montserrat"/>
                <a:ea typeface="Montserrat"/>
                <a:cs typeface="Montserrat"/>
                <a:sym typeface="Montserrat"/>
              </a:rPr>
              <a:t>Web Development for Dummies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86" name="Google Shape;186;p2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The packets come with instructions on how to get back to you and reassemble once they reach you.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189" name="Google Shape;189;p24"/>
          <p:cNvPicPr preferRelativeResize="0"/>
          <p:nvPr/>
        </p:nvPicPr>
        <p:blipFill rotWithShape="1">
          <a:blip r:embed="rId3">
            <a:alphaModFix/>
          </a:blip>
          <a:srcRect t="12542" b="21061"/>
          <a:stretch/>
        </p:blipFill>
        <p:spPr>
          <a:xfrm>
            <a:off x="1166700" y="2892300"/>
            <a:ext cx="1799975" cy="1266550"/>
          </a:xfrm>
          <a:prstGeom prst="rect">
            <a:avLst/>
          </a:prstGeom>
          <a:noFill/>
          <a:ln>
            <a:noFill/>
          </a:ln>
        </p:spPr>
      </p:pic>
      <p:sp>
        <p:nvSpPr>
          <p:cNvPr id="190" name="Google Shape;190;p24"/>
          <p:cNvSpPr txBox="1"/>
          <p:nvPr/>
        </p:nvSpPr>
        <p:spPr>
          <a:xfrm>
            <a:off x="1643625" y="3160975"/>
            <a:ext cx="1511400" cy="4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www.abc.com</a:t>
            </a:r>
            <a:endParaRPr sz="1200"/>
          </a:p>
        </p:txBody>
      </p:sp>
      <p:cxnSp>
        <p:nvCxnSpPr>
          <p:cNvPr id="191" name="Google Shape;191;p24"/>
          <p:cNvCxnSpPr/>
          <p:nvPr/>
        </p:nvCxnSpPr>
        <p:spPr>
          <a:xfrm>
            <a:off x="2989100" y="3450025"/>
            <a:ext cx="1526400" cy="0"/>
          </a:xfrm>
          <a:prstGeom prst="straightConnector1">
            <a:avLst/>
          </a:prstGeom>
          <a:noFill/>
          <a:ln w="28575" cap="flat" cmpd="sng">
            <a:solidFill>
              <a:srgbClr val="FF9900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92" name="Google Shape;192;p24"/>
          <p:cNvSpPr/>
          <p:nvPr/>
        </p:nvSpPr>
        <p:spPr>
          <a:xfrm>
            <a:off x="1522650" y="4113450"/>
            <a:ext cx="1383300" cy="3492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/>
              <a:t>Home IP Address</a:t>
            </a:r>
            <a:endParaRPr sz="1100"/>
          </a:p>
        </p:txBody>
      </p:sp>
      <p:cxnSp>
        <p:nvCxnSpPr>
          <p:cNvPr id="193" name="Google Shape;193;p24"/>
          <p:cNvCxnSpPr/>
          <p:nvPr/>
        </p:nvCxnSpPr>
        <p:spPr>
          <a:xfrm>
            <a:off x="4515500" y="3450025"/>
            <a:ext cx="719100" cy="377700"/>
          </a:xfrm>
          <a:prstGeom prst="bentConnector3">
            <a:avLst>
              <a:gd name="adj1" fmla="val 50000"/>
            </a:avLst>
          </a:prstGeom>
          <a:noFill/>
          <a:ln w="2857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94" name="Google Shape;194;p24"/>
          <p:cNvCxnSpPr/>
          <p:nvPr/>
        </p:nvCxnSpPr>
        <p:spPr>
          <a:xfrm rot="-5400000">
            <a:off x="4876525" y="3183275"/>
            <a:ext cx="1004700" cy="299700"/>
          </a:xfrm>
          <a:prstGeom prst="bentConnector3">
            <a:avLst>
              <a:gd name="adj1" fmla="val 50000"/>
            </a:avLst>
          </a:prstGeom>
          <a:noFill/>
          <a:ln w="2857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95" name="Google Shape;195;p24"/>
          <p:cNvCxnSpPr/>
          <p:nvPr/>
        </p:nvCxnSpPr>
        <p:spPr>
          <a:xfrm>
            <a:off x="5528700" y="2830850"/>
            <a:ext cx="486900" cy="225300"/>
          </a:xfrm>
          <a:prstGeom prst="bentConnector3">
            <a:avLst>
              <a:gd name="adj1" fmla="val 50729"/>
            </a:avLst>
          </a:prstGeom>
          <a:noFill/>
          <a:ln w="2857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pic>
        <p:nvPicPr>
          <p:cNvPr id="196" name="Google Shape;196;p2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233150" y="2638950"/>
            <a:ext cx="1383350" cy="16929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25"/>
          <p:cNvSpPr txBox="1">
            <a:spLocks noGrp="1"/>
          </p:cNvSpPr>
          <p:nvPr>
            <p:ph type="title"/>
          </p:nvPr>
        </p:nvSpPr>
        <p:spPr>
          <a:xfrm>
            <a:off x="1042425" y="295788"/>
            <a:ext cx="7789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en" dirty="0" smtClean="0">
                <a:latin typeface="Montserrat"/>
                <a:ea typeface="Montserrat"/>
                <a:cs typeface="Montserrat"/>
                <a:sym typeface="Montserrat"/>
              </a:rPr>
              <a:t>Web Development for Dummies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202" name="Google Shape;202;p2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The packets don’t care how they get to you, just the final location.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205" name="Google Shape;205;p25"/>
          <p:cNvPicPr preferRelativeResize="0"/>
          <p:nvPr/>
        </p:nvPicPr>
        <p:blipFill rotWithShape="1">
          <a:blip r:embed="rId3">
            <a:alphaModFix/>
          </a:blip>
          <a:srcRect t="12542" b="21061"/>
          <a:stretch/>
        </p:blipFill>
        <p:spPr>
          <a:xfrm>
            <a:off x="1166700" y="2892300"/>
            <a:ext cx="1799975" cy="1266550"/>
          </a:xfrm>
          <a:prstGeom prst="rect">
            <a:avLst/>
          </a:prstGeom>
          <a:noFill/>
          <a:ln>
            <a:noFill/>
          </a:ln>
        </p:spPr>
      </p:pic>
      <p:sp>
        <p:nvSpPr>
          <p:cNvPr id="206" name="Google Shape;206;p25"/>
          <p:cNvSpPr txBox="1"/>
          <p:nvPr/>
        </p:nvSpPr>
        <p:spPr>
          <a:xfrm>
            <a:off x="1643625" y="3160975"/>
            <a:ext cx="1511400" cy="4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www.abc.com</a:t>
            </a:r>
            <a:endParaRPr sz="1200"/>
          </a:p>
        </p:txBody>
      </p:sp>
      <p:cxnSp>
        <p:nvCxnSpPr>
          <p:cNvPr id="207" name="Google Shape;207;p25"/>
          <p:cNvCxnSpPr/>
          <p:nvPr/>
        </p:nvCxnSpPr>
        <p:spPr>
          <a:xfrm>
            <a:off x="2989100" y="3450025"/>
            <a:ext cx="1526400" cy="0"/>
          </a:xfrm>
          <a:prstGeom prst="straightConnector1">
            <a:avLst/>
          </a:prstGeom>
          <a:noFill/>
          <a:ln w="28575" cap="flat" cmpd="sng">
            <a:solidFill>
              <a:srgbClr val="1155CC"/>
            </a:solidFill>
            <a:prstDash val="solid"/>
            <a:round/>
            <a:headEnd type="triangle" w="med" len="med"/>
            <a:tailEnd type="none" w="med" len="med"/>
          </a:ln>
        </p:spPr>
      </p:cxnSp>
      <p:cxnSp>
        <p:nvCxnSpPr>
          <p:cNvPr id="208" name="Google Shape;208;p25"/>
          <p:cNvCxnSpPr/>
          <p:nvPr/>
        </p:nvCxnSpPr>
        <p:spPr>
          <a:xfrm>
            <a:off x="4515500" y="3450025"/>
            <a:ext cx="719100" cy="377700"/>
          </a:xfrm>
          <a:prstGeom prst="bentConnector3">
            <a:avLst>
              <a:gd name="adj1" fmla="val 50000"/>
            </a:avLst>
          </a:prstGeom>
          <a:noFill/>
          <a:ln w="2857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09" name="Google Shape;209;p25"/>
          <p:cNvCxnSpPr/>
          <p:nvPr/>
        </p:nvCxnSpPr>
        <p:spPr>
          <a:xfrm rot="-5400000">
            <a:off x="4876525" y="3183275"/>
            <a:ext cx="1004700" cy="299700"/>
          </a:xfrm>
          <a:prstGeom prst="bentConnector3">
            <a:avLst>
              <a:gd name="adj1" fmla="val 50000"/>
            </a:avLst>
          </a:prstGeom>
          <a:noFill/>
          <a:ln w="2857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10" name="Google Shape;210;p25"/>
          <p:cNvCxnSpPr/>
          <p:nvPr/>
        </p:nvCxnSpPr>
        <p:spPr>
          <a:xfrm>
            <a:off x="5528700" y="2830850"/>
            <a:ext cx="486900" cy="225300"/>
          </a:xfrm>
          <a:prstGeom prst="bentConnector3">
            <a:avLst>
              <a:gd name="adj1" fmla="val 50729"/>
            </a:avLst>
          </a:prstGeom>
          <a:noFill/>
          <a:ln w="2857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pic>
        <p:nvPicPr>
          <p:cNvPr id="211" name="Google Shape;211;p2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233150" y="2638950"/>
            <a:ext cx="1383350" cy="169292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12" name="Google Shape;212;p25"/>
          <p:cNvCxnSpPr/>
          <p:nvPr/>
        </p:nvCxnSpPr>
        <p:spPr>
          <a:xfrm>
            <a:off x="4624275" y="3946425"/>
            <a:ext cx="719100" cy="377700"/>
          </a:xfrm>
          <a:prstGeom prst="bentConnector3">
            <a:avLst>
              <a:gd name="adj1" fmla="val 50000"/>
            </a:avLst>
          </a:prstGeom>
          <a:noFill/>
          <a:ln w="2857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13" name="Google Shape;213;p25"/>
          <p:cNvCxnSpPr/>
          <p:nvPr/>
        </p:nvCxnSpPr>
        <p:spPr>
          <a:xfrm rot="-5400000">
            <a:off x="4985300" y="3679675"/>
            <a:ext cx="1004700" cy="299700"/>
          </a:xfrm>
          <a:prstGeom prst="bentConnector3">
            <a:avLst>
              <a:gd name="adj1" fmla="val 50000"/>
            </a:avLst>
          </a:prstGeom>
          <a:noFill/>
          <a:ln w="2857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14" name="Google Shape;214;p25"/>
          <p:cNvCxnSpPr/>
          <p:nvPr/>
        </p:nvCxnSpPr>
        <p:spPr>
          <a:xfrm>
            <a:off x="5637475" y="3327250"/>
            <a:ext cx="486900" cy="225300"/>
          </a:xfrm>
          <a:prstGeom prst="bentConnector3">
            <a:avLst>
              <a:gd name="adj1" fmla="val 50729"/>
            </a:avLst>
          </a:prstGeom>
          <a:noFill/>
          <a:ln w="2857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15" name="Google Shape;215;p25"/>
          <p:cNvCxnSpPr/>
          <p:nvPr/>
        </p:nvCxnSpPr>
        <p:spPr>
          <a:xfrm>
            <a:off x="4701275" y="4442900"/>
            <a:ext cx="719100" cy="377700"/>
          </a:xfrm>
          <a:prstGeom prst="bentConnector3">
            <a:avLst>
              <a:gd name="adj1" fmla="val 50000"/>
            </a:avLst>
          </a:prstGeom>
          <a:noFill/>
          <a:ln w="2857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16" name="Google Shape;216;p25"/>
          <p:cNvCxnSpPr/>
          <p:nvPr/>
        </p:nvCxnSpPr>
        <p:spPr>
          <a:xfrm rot="-5400000">
            <a:off x="5062300" y="4176150"/>
            <a:ext cx="1004700" cy="299700"/>
          </a:xfrm>
          <a:prstGeom prst="bentConnector3">
            <a:avLst>
              <a:gd name="adj1" fmla="val 50000"/>
            </a:avLst>
          </a:prstGeom>
          <a:noFill/>
          <a:ln w="2857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17" name="Google Shape;217;p25"/>
          <p:cNvCxnSpPr/>
          <p:nvPr/>
        </p:nvCxnSpPr>
        <p:spPr>
          <a:xfrm>
            <a:off x="5714475" y="3823725"/>
            <a:ext cx="486900" cy="225300"/>
          </a:xfrm>
          <a:prstGeom prst="bentConnector3">
            <a:avLst>
              <a:gd name="adj1" fmla="val 50729"/>
            </a:avLst>
          </a:prstGeom>
          <a:noFill/>
          <a:ln w="2857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18" name="Google Shape;218;p25"/>
          <p:cNvCxnSpPr/>
          <p:nvPr/>
        </p:nvCxnSpPr>
        <p:spPr>
          <a:xfrm>
            <a:off x="2985875" y="3695250"/>
            <a:ext cx="1695600" cy="251100"/>
          </a:xfrm>
          <a:prstGeom prst="straightConnector1">
            <a:avLst/>
          </a:prstGeom>
          <a:noFill/>
          <a:ln w="28575" cap="flat" cmpd="sng">
            <a:solidFill>
              <a:srgbClr val="1155CC"/>
            </a:solidFill>
            <a:prstDash val="solid"/>
            <a:round/>
            <a:headEnd type="triangle" w="med" len="med"/>
            <a:tailEnd type="none" w="med" len="med"/>
          </a:ln>
        </p:spPr>
      </p:cxnSp>
      <p:cxnSp>
        <p:nvCxnSpPr>
          <p:cNvPr id="219" name="Google Shape;219;p25"/>
          <p:cNvCxnSpPr/>
          <p:nvPr/>
        </p:nvCxnSpPr>
        <p:spPr>
          <a:xfrm>
            <a:off x="3007650" y="3964050"/>
            <a:ext cx="1754700" cy="479100"/>
          </a:xfrm>
          <a:prstGeom prst="straightConnector1">
            <a:avLst/>
          </a:prstGeom>
          <a:noFill/>
          <a:ln w="28575" cap="flat" cmpd="sng">
            <a:solidFill>
              <a:srgbClr val="1155CC"/>
            </a:solidFill>
            <a:prstDash val="solid"/>
            <a:round/>
            <a:headEnd type="triangle" w="med" len="med"/>
            <a:tailEnd type="none" w="med" len="med"/>
          </a:ln>
        </p:spPr>
      </p:cxnSp>
      <p:sp>
        <p:nvSpPr>
          <p:cNvPr id="220" name="Google Shape;220;p25"/>
          <p:cNvSpPr/>
          <p:nvPr/>
        </p:nvSpPr>
        <p:spPr>
          <a:xfrm>
            <a:off x="1522650" y="4113450"/>
            <a:ext cx="1383300" cy="3492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/>
              <a:t>Home IP Address</a:t>
            </a:r>
            <a:endParaRPr sz="11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p26"/>
          <p:cNvSpPr txBox="1">
            <a:spLocks noGrp="1"/>
          </p:cNvSpPr>
          <p:nvPr>
            <p:ph type="title"/>
          </p:nvPr>
        </p:nvSpPr>
        <p:spPr>
          <a:xfrm>
            <a:off x="1042425" y="295788"/>
            <a:ext cx="7789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en" dirty="0" smtClean="0">
                <a:latin typeface="Montserrat"/>
                <a:ea typeface="Montserrat"/>
                <a:cs typeface="Montserrat"/>
                <a:sym typeface="Montserrat"/>
              </a:rPr>
              <a:t>Web Development for Dummies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226" name="Google Shape;226;p2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Once the packets reach you, they are reassembled to show the page.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229" name="Google Shape;229;p26"/>
          <p:cNvPicPr preferRelativeResize="0"/>
          <p:nvPr/>
        </p:nvPicPr>
        <p:blipFill rotWithShape="1">
          <a:blip r:embed="rId3">
            <a:alphaModFix/>
          </a:blip>
          <a:srcRect t="12542" b="21061"/>
          <a:stretch/>
        </p:blipFill>
        <p:spPr>
          <a:xfrm>
            <a:off x="1166700" y="2892300"/>
            <a:ext cx="1799975" cy="126655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30" name="Google Shape;230;p26"/>
          <p:cNvCxnSpPr/>
          <p:nvPr/>
        </p:nvCxnSpPr>
        <p:spPr>
          <a:xfrm>
            <a:off x="2989100" y="3450025"/>
            <a:ext cx="1526400" cy="0"/>
          </a:xfrm>
          <a:prstGeom prst="straightConnector1">
            <a:avLst/>
          </a:prstGeom>
          <a:noFill/>
          <a:ln w="28575" cap="flat" cmpd="sng">
            <a:solidFill>
              <a:srgbClr val="1155CC"/>
            </a:solidFill>
            <a:prstDash val="solid"/>
            <a:round/>
            <a:headEnd type="triangle" w="med" len="med"/>
            <a:tailEnd type="none" w="med" len="med"/>
          </a:ln>
        </p:spPr>
      </p:cxnSp>
      <p:cxnSp>
        <p:nvCxnSpPr>
          <p:cNvPr id="231" name="Google Shape;231;p26"/>
          <p:cNvCxnSpPr/>
          <p:nvPr/>
        </p:nvCxnSpPr>
        <p:spPr>
          <a:xfrm>
            <a:off x="4515500" y="3450025"/>
            <a:ext cx="719100" cy="377700"/>
          </a:xfrm>
          <a:prstGeom prst="bentConnector3">
            <a:avLst>
              <a:gd name="adj1" fmla="val 50000"/>
            </a:avLst>
          </a:prstGeom>
          <a:noFill/>
          <a:ln w="2857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32" name="Google Shape;232;p26"/>
          <p:cNvCxnSpPr/>
          <p:nvPr/>
        </p:nvCxnSpPr>
        <p:spPr>
          <a:xfrm rot="-5400000">
            <a:off x="4876525" y="3183275"/>
            <a:ext cx="1004700" cy="299700"/>
          </a:xfrm>
          <a:prstGeom prst="bentConnector3">
            <a:avLst>
              <a:gd name="adj1" fmla="val 50000"/>
            </a:avLst>
          </a:prstGeom>
          <a:noFill/>
          <a:ln w="2857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33" name="Google Shape;233;p26"/>
          <p:cNvCxnSpPr/>
          <p:nvPr/>
        </p:nvCxnSpPr>
        <p:spPr>
          <a:xfrm>
            <a:off x="5528700" y="2830850"/>
            <a:ext cx="486900" cy="225300"/>
          </a:xfrm>
          <a:prstGeom prst="bentConnector3">
            <a:avLst>
              <a:gd name="adj1" fmla="val 50729"/>
            </a:avLst>
          </a:prstGeom>
          <a:noFill/>
          <a:ln w="2857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pic>
        <p:nvPicPr>
          <p:cNvPr id="234" name="Google Shape;234;p2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233150" y="2638950"/>
            <a:ext cx="1383350" cy="169292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35" name="Google Shape;235;p26"/>
          <p:cNvCxnSpPr/>
          <p:nvPr/>
        </p:nvCxnSpPr>
        <p:spPr>
          <a:xfrm>
            <a:off x="4624275" y="3946425"/>
            <a:ext cx="719100" cy="377700"/>
          </a:xfrm>
          <a:prstGeom prst="bentConnector3">
            <a:avLst>
              <a:gd name="adj1" fmla="val 50000"/>
            </a:avLst>
          </a:prstGeom>
          <a:noFill/>
          <a:ln w="2857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36" name="Google Shape;236;p26"/>
          <p:cNvCxnSpPr/>
          <p:nvPr/>
        </p:nvCxnSpPr>
        <p:spPr>
          <a:xfrm rot="-5400000">
            <a:off x="4985300" y="3679675"/>
            <a:ext cx="1004700" cy="299700"/>
          </a:xfrm>
          <a:prstGeom prst="bentConnector3">
            <a:avLst>
              <a:gd name="adj1" fmla="val 50000"/>
            </a:avLst>
          </a:prstGeom>
          <a:noFill/>
          <a:ln w="2857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37" name="Google Shape;237;p26"/>
          <p:cNvCxnSpPr/>
          <p:nvPr/>
        </p:nvCxnSpPr>
        <p:spPr>
          <a:xfrm>
            <a:off x="5637475" y="3327250"/>
            <a:ext cx="486900" cy="225300"/>
          </a:xfrm>
          <a:prstGeom prst="bentConnector3">
            <a:avLst>
              <a:gd name="adj1" fmla="val 50729"/>
            </a:avLst>
          </a:prstGeom>
          <a:noFill/>
          <a:ln w="2857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38" name="Google Shape;238;p26"/>
          <p:cNvCxnSpPr/>
          <p:nvPr/>
        </p:nvCxnSpPr>
        <p:spPr>
          <a:xfrm>
            <a:off x="4701275" y="4442900"/>
            <a:ext cx="719100" cy="377700"/>
          </a:xfrm>
          <a:prstGeom prst="bentConnector3">
            <a:avLst>
              <a:gd name="adj1" fmla="val 50000"/>
            </a:avLst>
          </a:prstGeom>
          <a:noFill/>
          <a:ln w="2857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39" name="Google Shape;239;p26"/>
          <p:cNvCxnSpPr/>
          <p:nvPr/>
        </p:nvCxnSpPr>
        <p:spPr>
          <a:xfrm rot="-5400000">
            <a:off x="5062300" y="4176150"/>
            <a:ext cx="1004700" cy="299700"/>
          </a:xfrm>
          <a:prstGeom prst="bentConnector3">
            <a:avLst>
              <a:gd name="adj1" fmla="val 50000"/>
            </a:avLst>
          </a:prstGeom>
          <a:noFill/>
          <a:ln w="2857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40" name="Google Shape;240;p26"/>
          <p:cNvCxnSpPr/>
          <p:nvPr/>
        </p:nvCxnSpPr>
        <p:spPr>
          <a:xfrm>
            <a:off x="5714475" y="3823725"/>
            <a:ext cx="486900" cy="225300"/>
          </a:xfrm>
          <a:prstGeom prst="bentConnector3">
            <a:avLst>
              <a:gd name="adj1" fmla="val 50729"/>
            </a:avLst>
          </a:prstGeom>
          <a:noFill/>
          <a:ln w="2857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41" name="Google Shape;241;p26"/>
          <p:cNvCxnSpPr/>
          <p:nvPr/>
        </p:nvCxnSpPr>
        <p:spPr>
          <a:xfrm>
            <a:off x="2985875" y="3695250"/>
            <a:ext cx="1695600" cy="251100"/>
          </a:xfrm>
          <a:prstGeom prst="straightConnector1">
            <a:avLst/>
          </a:prstGeom>
          <a:noFill/>
          <a:ln w="28575" cap="flat" cmpd="sng">
            <a:solidFill>
              <a:srgbClr val="1155CC"/>
            </a:solidFill>
            <a:prstDash val="solid"/>
            <a:round/>
            <a:headEnd type="triangle" w="med" len="med"/>
            <a:tailEnd type="none" w="med" len="med"/>
          </a:ln>
        </p:spPr>
      </p:cxnSp>
      <p:cxnSp>
        <p:nvCxnSpPr>
          <p:cNvPr id="242" name="Google Shape;242;p26"/>
          <p:cNvCxnSpPr/>
          <p:nvPr/>
        </p:nvCxnSpPr>
        <p:spPr>
          <a:xfrm>
            <a:off x="3007650" y="3964050"/>
            <a:ext cx="1754700" cy="479100"/>
          </a:xfrm>
          <a:prstGeom prst="straightConnector1">
            <a:avLst/>
          </a:prstGeom>
          <a:noFill/>
          <a:ln w="28575" cap="flat" cmpd="sng">
            <a:solidFill>
              <a:srgbClr val="1155CC"/>
            </a:solidFill>
            <a:prstDash val="solid"/>
            <a:round/>
            <a:headEnd type="triangle" w="med" len="med"/>
            <a:tailEnd type="none" w="med" len="med"/>
          </a:ln>
        </p:spPr>
      </p:cxnSp>
      <p:sp>
        <p:nvSpPr>
          <p:cNvPr id="243" name="Google Shape;243;p26"/>
          <p:cNvSpPr/>
          <p:nvPr/>
        </p:nvSpPr>
        <p:spPr>
          <a:xfrm>
            <a:off x="1522650" y="4113450"/>
            <a:ext cx="1383300" cy="3492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/>
              <a:t>Home IP Address</a:t>
            </a:r>
            <a:endParaRPr sz="1100"/>
          </a:p>
        </p:txBody>
      </p:sp>
      <p:sp>
        <p:nvSpPr>
          <p:cNvPr id="244" name="Google Shape;244;p26"/>
          <p:cNvSpPr/>
          <p:nvPr/>
        </p:nvSpPr>
        <p:spPr>
          <a:xfrm>
            <a:off x="1787175" y="3143100"/>
            <a:ext cx="820800" cy="479100"/>
          </a:xfrm>
          <a:prstGeom prst="roundRect">
            <a:avLst>
              <a:gd name="adj" fmla="val 16667"/>
            </a:avLst>
          </a:prstGeom>
          <a:solidFill>
            <a:srgbClr val="674EA7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5" name="Google Shape;245;p26"/>
          <p:cNvSpPr/>
          <p:nvPr/>
        </p:nvSpPr>
        <p:spPr>
          <a:xfrm>
            <a:off x="1910675" y="3230300"/>
            <a:ext cx="581100" cy="283200"/>
          </a:xfrm>
          <a:prstGeom prst="ribbon2">
            <a:avLst>
              <a:gd name="adj1" fmla="val 16667"/>
              <a:gd name="adj2" fmla="val 50000"/>
            </a:avLst>
          </a:prstGeom>
          <a:solidFill>
            <a:srgbClr val="6D9EEB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Google Shape;250;p27"/>
          <p:cNvSpPr txBox="1">
            <a:spLocks noGrp="1"/>
          </p:cNvSpPr>
          <p:nvPr>
            <p:ph type="title"/>
          </p:nvPr>
        </p:nvSpPr>
        <p:spPr>
          <a:xfrm>
            <a:off x="1042425" y="295788"/>
            <a:ext cx="7789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en" dirty="0" smtClean="0">
                <a:latin typeface="Montserrat"/>
                <a:ea typeface="Montserrat"/>
                <a:cs typeface="Montserrat"/>
                <a:sym typeface="Montserrat"/>
              </a:rPr>
              <a:t>Web Development for Dummies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251" name="Google Shape;251;p2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All of this moves at close to the speed of light, so it happens very fast.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254" name="Google Shape;254;p27"/>
          <p:cNvPicPr preferRelativeResize="0"/>
          <p:nvPr/>
        </p:nvPicPr>
        <p:blipFill rotWithShape="1">
          <a:blip r:embed="rId3">
            <a:alphaModFix/>
          </a:blip>
          <a:srcRect t="12542" b="21061"/>
          <a:stretch/>
        </p:blipFill>
        <p:spPr>
          <a:xfrm>
            <a:off x="1166700" y="2892300"/>
            <a:ext cx="1799975" cy="126655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55" name="Google Shape;255;p27"/>
          <p:cNvCxnSpPr/>
          <p:nvPr/>
        </p:nvCxnSpPr>
        <p:spPr>
          <a:xfrm>
            <a:off x="2989100" y="3450025"/>
            <a:ext cx="1526400" cy="0"/>
          </a:xfrm>
          <a:prstGeom prst="straightConnector1">
            <a:avLst/>
          </a:prstGeom>
          <a:noFill/>
          <a:ln w="28575" cap="flat" cmpd="sng">
            <a:solidFill>
              <a:srgbClr val="1155CC"/>
            </a:solidFill>
            <a:prstDash val="solid"/>
            <a:round/>
            <a:headEnd type="triangle" w="med" len="med"/>
            <a:tailEnd type="none" w="med" len="med"/>
          </a:ln>
        </p:spPr>
      </p:cxnSp>
      <p:cxnSp>
        <p:nvCxnSpPr>
          <p:cNvPr id="256" name="Google Shape;256;p27"/>
          <p:cNvCxnSpPr/>
          <p:nvPr/>
        </p:nvCxnSpPr>
        <p:spPr>
          <a:xfrm>
            <a:off x="4515500" y="3450025"/>
            <a:ext cx="719100" cy="377700"/>
          </a:xfrm>
          <a:prstGeom prst="bentConnector3">
            <a:avLst>
              <a:gd name="adj1" fmla="val 50000"/>
            </a:avLst>
          </a:prstGeom>
          <a:noFill/>
          <a:ln w="2857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57" name="Google Shape;257;p27"/>
          <p:cNvCxnSpPr/>
          <p:nvPr/>
        </p:nvCxnSpPr>
        <p:spPr>
          <a:xfrm rot="-5400000">
            <a:off x="4876525" y="3183275"/>
            <a:ext cx="1004700" cy="299700"/>
          </a:xfrm>
          <a:prstGeom prst="bentConnector3">
            <a:avLst>
              <a:gd name="adj1" fmla="val 50000"/>
            </a:avLst>
          </a:prstGeom>
          <a:noFill/>
          <a:ln w="2857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58" name="Google Shape;258;p27"/>
          <p:cNvCxnSpPr/>
          <p:nvPr/>
        </p:nvCxnSpPr>
        <p:spPr>
          <a:xfrm>
            <a:off x="5528700" y="2830850"/>
            <a:ext cx="486900" cy="225300"/>
          </a:xfrm>
          <a:prstGeom prst="bentConnector3">
            <a:avLst>
              <a:gd name="adj1" fmla="val 50729"/>
            </a:avLst>
          </a:prstGeom>
          <a:noFill/>
          <a:ln w="2857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pic>
        <p:nvPicPr>
          <p:cNvPr id="259" name="Google Shape;259;p2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233150" y="2638950"/>
            <a:ext cx="1383350" cy="169292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60" name="Google Shape;260;p27"/>
          <p:cNvCxnSpPr/>
          <p:nvPr/>
        </p:nvCxnSpPr>
        <p:spPr>
          <a:xfrm>
            <a:off x="4624275" y="3946425"/>
            <a:ext cx="719100" cy="377700"/>
          </a:xfrm>
          <a:prstGeom prst="bentConnector3">
            <a:avLst>
              <a:gd name="adj1" fmla="val 50000"/>
            </a:avLst>
          </a:prstGeom>
          <a:noFill/>
          <a:ln w="2857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61" name="Google Shape;261;p27"/>
          <p:cNvCxnSpPr/>
          <p:nvPr/>
        </p:nvCxnSpPr>
        <p:spPr>
          <a:xfrm rot="-5400000">
            <a:off x="4985300" y="3679675"/>
            <a:ext cx="1004700" cy="299700"/>
          </a:xfrm>
          <a:prstGeom prst="bentConnector3">
            <a:avLst>
              <a:gd name="adj1" fmla="val 50000"/>
            </a:avLst>
          </a:prstGeom>
          <a:noFill/>
          <a:ln w="2857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62" name="Google Shape;262;p27"/>
          <p:cNvCxnSpPr/>
          <p:nvPr/>
        </p:nvCxnSpPr>
        <p:spPr>
          <a:xfrm>
            <a:off x="5637475" y="3327250"/>
            <a:ext cx="486900" cy="225300"/>
          </a:xfrm>
          <a:prstGeom prst="bentConnector3">
            <a:avLst>
              <a:gd name="adj1" fmla="val 50729"/>
            </a:avLst>
          </a:prstGeom>
          <a:noFill/>
          <a:ln w="2857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63" name="Google Shape;263;p27"/>
          <p:cNvCxnSpPr/>
          <p:nvPr/>
        </p:nvCxnSpPr>
        <p:spPr>
          <a:xfrm>
            <a:off x="4701275" y="4442900"/>
            <a:ext cx="719100" cy="377700"/>
          </a:xfrm>
          <a:prstGeom prst="bentConnector3">
            <a:avLst>
              <a:gd name="adj1" fmla="val 50000"/>
            </a:avLst>
          </a:prstGeom>
          <a:noFill/>
          <a:ln w="2857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64" name="Google Shape;264;p27"/>
          <p:cNvCxnSpPr/>
          <p:nvPr/>
        </p:nvCxnSpPr>
        <p:spPr>
          <a:xfrm rot="-5400000">
            <a:off x="5062300" y="4176150"/>
            <a:ext cx="1004700" cy="299700"/>
          </a:xfrm>
          <a:prstGeom prst="bentConnector3">
            <a:avLst>
              <a:gd name="adj1" fmla="val 50000"/>
            </a:avLst>
          </a:prstGeom>
          <a:noFill/>
          <a:ln w="2857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65" name="Google Shape;265;p27"/>
          <p:cNvCxnSpPr/>
          <p:nvPr/>
        </p:nvCxnSpPr>
        <p:spPr>
          <a:xfrm>
            <a:off x="5714475" y="3823725"/>
            <a:ext cx="486900" cy="225300"/>
          </a:xfrm>
          <a:prstGeom prst="bentConnector3">
            <a:avLst>
              <a:gd name="adj1" fmla="val 50729"/>
            </a:avLst>
          </a:prstGeom>
          <a:noFill/>
          <a:ln w="2857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66" name="Google Shape;266;p27"/>
          <p:cNvCxnSpPr/>
          <p:nvPr/>
        </p:nvCxnSpPr>
        <p:spPr>
          <a:xfrm>
            <a:off x="2985875" y="3695250"/>
            <a:ext cx="1695600" cy="251100"/>
          </a:xfrm>
          <a:prstGeom prst="straightConnector1">
            <a:avLst/>
          </a:prstGeom>
          <a:noFill/>
          <a:ln w="28575" cap="flat" cmpd="sng">
            <a:solidFill>
              <a:srgbClr val="1155CC"/>
            </a:solidFill>
            <a:prstDash val="solid"/>
            <a:round/>
            <a:headEnd type="triangle" w="med" len="med"/>
            <a:tailEnd type="none" w="med" len="med"/>
          </a:ln>
        </p:spPr>
      </p:cxnSp>
      <p:cxnSp>
        <p:nvCxnSpPr>
          <p:cNvPr id="267" name="Google Shape;267;p27"/>
          <p:cNvCxnSpPr/>
          <p:nvPr/>
        </p:nvCxnSpPr>
        <p:spPr>
          <a:xfrm>
            <a:off x="3007650" y="3964050"/>
            <a:ext cx="1754700" cy="479100"/>
          </a:xfrm>
          <a:prstGeom prst="straightConnector1">
            <a:avLst/>
          </a:prstGeom>
          <a:noFill/>
          <a:ln w="28575" cap="flat" cmpd="sng">
            <a:solidFill>
              <a:srgbClr val="1155CC"/>
            </a:solidFill>
            <a:prstDash val="solid"/>
            <a:round/>
            <a:headEnd type="triangle" w="med" len="med"/>
            <a:tailEnd type="none" w="med" len="med"/>
          </a:ln>
        </p:spPr>
      </p:cxnSp>
      <p:sp>
        <p:nvSpPr>
          <p:cNvPr id="268" name="Google Shape;268;p27"/>
          <p:cNvSpPr/>
          <p:nvPr/>
        </p:nvSpPr>
        <p:spPr>
          <a:xfrm>
            <a:off x="1522650" y="4113450"/>
            <a:ext cx="1383300" cy="3492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/>
              <a:t>Home IP Address</a:t>
            </a:r>
            <a:endParaRPr sz="1100"/>
          </a:p>
        </p:txBody>
      </p:sp>
      <p:sp>
        <p:nvSpPr>
          <p:cNvPr id="269" name="Google Shape;269;p27"/>
          <p:cNvSpPr/>
          <p:nvPr/>
        </p:nvSpPr>
        <p:spPr>
          <a:xfrm>
            <a:off x="1787175" y="3143100"/>
            <a:ext cx="820800" cy="479100"/>
          </a:xfrm>
          <a:prstGeom prst="roundRect">
            <a:avLst>
              <a:gd name="adj" fmla="val 16667"/>
            </a:avLst>
          </a:prstGeom>
          <a:solidFill>
            <a:srgbClr val="674EA7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0" name="Google Shape;270;p27"/>
          <p:cNvSpPr/>
          <p:nvPr/>
        </p:nvSpPr>
        <p:spPr>
          <a:xfrm>
            <a:off x="1910675" y="3230300"/>
            <a:ext cx="581100" cy="283200"/>
          </a:xfrm>
          <a:prstGeom prst="ribbon2">
            <a:avLst>
              <a:gd name="adj1" fmla="val 16667"/>
              <a:gd name="adj2" fmla="val 50000"/>
            </a:avLst>
          </a:prstGeom>
          <a:solidFill>
            <a:srgbClr val="6D9EEB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Google Shape;275;p28"/>
          <p:cNvSpPr txBox="1">
            <a:spLocks noGrp="1"/>
          </p:cNvSpPr>
          <p:nvPr>
            <p:ph type="title"/>
          </p:nvPr>
        </p:nvSpPr>
        <p:spPr>
          <a:xfrm>
            <a:off x="1042425" y="295788"/>
            <a:ext cx="7789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en" dirty="0" smtClean="0">
                <a:latin typeface="Montserrat"/>
                <a:ea typeface="Montserrat"/>
                <a:cs typeface="Montserrat"/>
                <a:sym typeface="Montserrat"/>
              </a:rPr>
              <a:t>Web Development for Dummies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276" name="Google Shape;276;p2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This is a higher level explanation, but for our purposes it is all we need to know for now.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Let’s continue by discussing what the term “Full-Stack” means.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Google Shape;283;p29"/>
          <p:cNvSpPr txBox="1">
            <a:spLocks noGrp="1"/>
          </p:cNvSpPr>
          <p:nvPr>
            <p:ph type="title"/>
          </p:nvPr>
        </p:nvSpPr>
        <p:spPr>
          <a:xfrm>
            <a:off x="1042425" y="295788"/>
            <a:ext cx="7789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en" dirty="0" smtClean="0">
                <a:latin typeface="Montserrat"/>
                <a:ea typeface="Montserrat"/>
                <a:cs typeface="Montserrat"/>
                <a:sym typeface="Montserrat"/>
              </a:rPr>
              <a:t>Web Development for Dummies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284" name="Google Shape;284;p2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There are two main components of a website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1371600" lvl="1" indent="-419100" algn="l" rtl="0"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○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The Front-End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1371600" lvl="1" indent="-419100" algn="l" rtl="0"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○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The Back-End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Google Shape;291;p30"/>
          <p:cNvSpPr txBox="1">
            <a:spLocks noGrp="1"/>
          </p:cNvSpPr>
          <p:nvPr>
            <p:ph type="title"/>
          </p:nvPr>
        </p:nvSpPr>
        <p:spPr>
          <a:xfrm>
            <a:off x="1042425" y="295788"/>
            <a:ext cx="7789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en" dirty="0" smtClean="0">
                <a:latin typeface="Montserrat"/>
                <a:ea typeface="Montserrat"/>
                <a:cs typeface="Montserrat"/>
                <a:sym typeface="Montserrat"/>
              </a:rPr>
              <a:t>Web Development for Dummies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292" name="Google Shape;292;p3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The Front-End is what you see as a user on the website. 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457200" marR="0" lvl="0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The Back-End is the technology used to actually decide what to show you on the Front-End.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Google Shape;299;p31"/>
          <p:cNvSpPr txBox="1">
            <a:spLocks noGrp="1"/>
          </p:cNvSpPr>
          <p:nvPr>
            <p:ph type="title"/>
          </p:nvPr>
        </p:nvSpPr>
        <p:spPr>
          <a:xfrm>
            <a:off x="1042425" y="295788"/>
            <a:ext cx="7789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en" dirty="0" smtClean="0">
                <a:latin typeface="Montserrat"/>
                <a:ea typeface="Montserrat"/>
                <a:cs typeface="Montserrat"/>
                <a:sym typeface="Montserrat"/>
              </a:rPr>
              <a:t>Web Development for Dummies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300" name="Google Shape;300;p3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The Front-End revolves around three technologies: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1371600" marR="0" lvl="1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○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HTML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1371600" marR="0" lvl="1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○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CSS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1371600" marR="0" lvl="1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○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Javascript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4"/>
          <p:cNvSpPr txBox="1">
            <a:spLocks noGrp="1"/>
          </p:cNvSpPr>
          <p:nvPr>
            <p:ph type="title"/>
          </p:nvPr>
        </p:nvSpPr>
        <p:spPr>
          <a:xfrm>
            <a:off x="1042425" y="295788"/>
            <a:ext cx="7789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>
                <a:latin typeface="Montserrat"/>
                <a:ea typeface="Montserrat"/>
                <a:cs typeface="Montserrat"/>
                <a:sym typeface="Montserrat"/>
              </a:rPr>
              <a:t>Web Development for Dummies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63" name="Google Shape;63;p1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This lecture will discuss the following: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1371600" lvl="1" indent="-419100" algn="l" rtl="0"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○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How the web works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1371600" lvl="1" indent="-419100" algn="l" rtl="0"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○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What do we mean by “Full-Stack”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1371600" lvl="1" indent="-419100" algn="l" rtl="0"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○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A brief overview of the course tech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1371600" lvl="1" indent="-419100" algn="l" rtl="0"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○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Why we chose Django for the course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914400" lvl="0" indent="-419100" algn="l" rtl="0"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Let’s get started!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Google Shape;307;p32"/>
          <p:cNvSpPr txBox="1">
            <a:spLocks noGrp="1"/>
          </p:cNvSpPr>
          <p:nvPr>
            <p:ph type="title"/>
          </p:nvPr>
        </p:nvSpPr>
        <p:spPr>
          <a:xfrm>
            <a:off x="1042425" y="295788"/>
            <a:ext cx="7789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en" dirty="0" smtClean="0">
                <a:latin typeface="Montserrat"/>
                <a:ea typeface="Montserrat"/>
                <a:cs typeface="Montserrat"/>
                <a:sym typeface="Montserrat"/>
              </a:rPr>
              <a:t>Web Development for Dummies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308" name="Google Shape;308;p3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You will hear about Front-End technologies such as jQuery and Bootstrap, but those are all built using the previous three.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Google Shape;315;p33"/>
          <p:cNvSpPr txBox="1">
            <a:spLocks noGrp="1"/>
          </p:cNvSpPr>
          <p:nvPr>
            <p:ph type="title"/>
          </p:nvPr>
        </p:nvSpPr>
        <p:spPr>
          <a:xfrm>
            <a:off x="1042425" y="295788"/>
            <a:ext cx="7789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en" dirty="0" smtClean="0">
                <a:latin typeface="Montserrat"/>
                <a:ea typeface="Montserrat"/>
                <a:cs typeface="Montserrat"/>
                <a:sym typeface="Montserrat"/>
              </a:rPr>
              <a:t>Web Development for Dummies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316" name="Google Shape;316;p3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HTML - HyperText Markup language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457200" marR="0" lvl="0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Every website will have HTML, it is the structure of a page.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457200" marR="0" lvl="0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You can view it by right-clicking and selecting “View Page Source”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457200" marR="0" lvl="0" indent="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None/>
            </a:pP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None/>
            </a:pP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None/>
            </a:pPr>
            <a:endParaRPr sz="3000"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Google Shape;323;p34"/>
          <p:cNvSpPr txBox="1">
            <a:spLocks noGrp="1"/>
          </p:cNvSpPr>
          <p:nvPr>
            <p:ph type="title"/>
          </p:nvPr>
        </p:nvSpPr>
        <p:spPr>
          <a:xfrm>
            <a:off x="1042425" y="295788"/>
            <a:ext cx="7789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en" dirty="0" smtClean="0">
                <a:latin typeface="Montserrat"/>
                <a:ea typeface="Montserrat"/>
                <a:cs typeface="Montserrat"/>
                <a:sym typeface="Montserrat"/>
              </a:rPr>
              <a:t>Web Development for Dummies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324" name="Google Shape;324;p3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CSS - Cascading Style Sheets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457200" marR="0" lvl="0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CSS is the actual styling of the website.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457200" marR="0" lvl="0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Colors, fonts, borders, etc is all defined by CSS.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457200" marR="0" lvl="0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CSS is not mandatory, but almost all sites have it.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457200" marR="0" lvl="0" indent="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None/>
            </a:pP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None/>
            </a:pP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None/>
            </a:pPr>
            <a:endParaRPr sz="3000"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" name="Google Shape;331;p35"/>
          <p:cNvSpPr txBox="1">
            <a:spLocks noGrp="1"/>
          </p:cNvSpPr>
          <p:nvPr>
            <p:ph type="title"/>
          </p:nvPr>
        </p:nvSpPr>
        <p:spPr>
          <a:xfrm>
            <a:off x="1042425" y="295788"/>
            <a:ext cx="7789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en" dirty="0" smtClean="0">
                <a:latin typeface="Montserrat"/>
                <a:ea typeface="Montserrat"/>
                <a:cs typeface="Montserrat"/>
                <a:sym typeface="Montserrat"/>
              </a:rPr>
              <a:t>Web Development for Dummies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332" name="Google Shape;332;p3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Javascript allows you to add interactivity to the website, including programming logic.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457200" marR="0" lvl="0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Any site with interactivity uses Javascript in some way, otherwise the site is “static”.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457200" marR="0" lvl="0" indent="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None/>
            </a:pP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None/>
            </a:pP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None/>
            </a:pPr>
            <a:endParaRPr sz="3000"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" name="Google Shape;339;p36"/>
          <p:cNvSpPr txBox="1">
            <a:spLocks noGrp="1"/>
          </p:cNvSpPr>
          <p:nvPr>
            <p:ph type="title"/>
          </p:nvPr>
        </p:nvSpPr>
        <p:spPr>
          <a:xfrm>
            <a:off x="1042425" y="295788"/>
            <a:ext cx="7789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en" dirty="0" smtClean="0">
                <a:latin typeface="Montserrat"/>
                <a:ea typeface="Montserrat"/>
                <a:cs typeface="Montserrat"/>
                <a:sym typeface="Montserrat"/>
              </a:rPr>
              <a:t>Web Development for Dummies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340" name="Google Shape;340;p3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The first half of the course focuses on the Front-End.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457200" marR="0" lvl="0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The Front-End always uses those three technologies.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457200" marR="0" lvl="0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However the Back-End is where a multitude of options come up!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457200" marR="0" lvl="0" indent="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None/>
            </a:pP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None/>
            </a:pP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None/>
            </a:pPr>
            <a:endParaRPr sz="3000"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" name="Google Shape;347;p37"/>
          <p:cNvSpPr txBox="1">
            <a:spLocks noGrp="1"/>
          </p:cNvSpPr>
          <p:nvPr>
            <p:ph type="title"/>
          </p:nvPr>
        </p:nvSpPr>
        <p:spPr>
          <a:xfrm>
            <a:off x="1042425" y="295788"/>
            <a:ext cx="7789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en" dirty="0" smtClean="0">
                <a:latin typeface="Montserrat"/>
                <a:ea typeface="Montserrat"/>
                <a:cs typeface="Montserrat"/>
                <a:sym typeface="Montserrat"/>
              </a:rPr>
              <a:t>Web Development for Dummies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348" name="Google Shape;348;p3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The Back-End of a site has three components: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1371600" marR="0" lvl="1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○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The Language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1371600" marR="0" lvl="1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○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The Framework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1371600" marR="0" lvl="1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○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The Database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457200" marR="0" lvl="0" indent="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None/>
            </a:pP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None/>
            </a:pP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None/>
            </a:pPr>
            <a:endParaRPr sz="3000"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" name="Google Shape;355;p38"/>
          <p:cNvSpPr txBox="1">
            <a:spLocks noGrp="1"/>
          </p:cNvSpPr>
          <p:nvPr>
            <p:ph type="title"/>
          </p:nvPr>
        </p:nvSpPr>
        <p:spPr>
          <a:xfrm>
            <a:off x="1042425" y="295788"/>
            <a:ext cx="7789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en" dirty="0" smtClean="0">
                <a:latin typeface="Montserrat"/>
                <a:ea typeface="Montserrat"/>
                <a:cs typeface="Montserrat"/>
                <a:sym typeface="Montserrat"/>
              </a:rPr>
              <a:t>Web Development for Dummies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356" name="Google Shape;356;p3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Technologies such as Php, Node.js, Ruby/Rails, Java, Python, etc. are all viable options for a website.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457200" marR="0" lvl="0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So how do we decide which to choose?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457200" marR="0" lvl="0" indent="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None/>
            </a:pP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None/>
            </a:pP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None/>
            </a:pPr>
            <a:endParaRPr sz="3000"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" name="Google Shape;363;p39"/>
          <p:cNvSpPr txBox="1">
            <a:spLocks noGrp="1"/>
          </p:cNvSpPr>
          <p:nvPr>
            <p:ph type="title"/>
          </p:nvPr>
        </p:nvSpPr>
        <p:spPr>
          <a:xfrm>
            <a:off x="1042425" y="295788"/>
            <a:ext cx="7789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en" dirty="0" smtClean="0">
                <a:latin typeface="Montserrat"/>
                <a:ea typeface="Montserrat"/>
                <a:cs typeface="Montserrat"/>
                <a:sym typeface="Montserrat"/>
              </a:rPr>
              <a:t>Web Development for Dummies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364" name="Google Shape;364;p3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 dirty="0" smtClean="0">
                <a:latin typeface="Montserrat"/>
                <a:ea typeface="Montserrat"/>
                <a:cs typeface="Montserrat"/>
                <a:sym typeface="Montserrat"/>
              </a:rPr>
              <a:t>You will use the following for your backend: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1371600" marR="0" lvl="1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○"/>
            </a:pPr>
            <a:r>
              <a:rPr lang="en" sz="3000" dirty="0">
                <a:latin typeface="Montserrat"/>
                <a:ea typeface="Montserrat"/>
                <a:cs typeface="Montserrat"/>
                <a:sym typeface="Montserrat"/>
              </a:rPr>
              <a:t>Python as the language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1371600" marR="0" lvl="1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○"/>
            </a:pPr>
            <a:r>
              <a:rPr lang="en" sz="3000" dirty="0">
                <a:latin typeface="Montserrat"/>
                <a:ea typeface="Montserrat"/>
                <a:cs typeface="Montserrat"/>
                <a:sym typeface="Montserrat"/>
              </a:rPr>
              <a:t>Django as the Framework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1371600" marR="0" lvl="1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○"/>
            </a:pPr>
            <a:r>
              <a:rPr lang="en" sz="3000" dirty="0">
                <a:latin typeface="Montserrat"/>
                <a:ea typeface="Montserrat"/>
                <a:cs typeface="Montserrat"/>
                <a:sym typeface="Montserrat"/>
              </a:rPr>
              <a:t>SQLite as the Database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457200" marR="0" lvl="0" indent="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None/>
            </a:pP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None/>
            </a:pP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None/>
            </a:pPr>
            <a:endParaRPr sz="3000"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" name="Google Shape;371;p40"/>
          <p:cNvSpPr txBox="1">
            <a:spLocks noGrp="1"/>
          </p:cNvSpPr>
          <p:nvPr>
            <p:ph type="title"/>
          </p:nvPr>
        </p:nvSpPr>
        <p:spPr>
          <a:xfrm>
            <a:off x="1042425" y="295788"/>
            <a:ext cx="7789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en" dirty="0" smtClean="0">
                <a:latin typeface="Montserrat"/>
                <a:ea typeface="Montserrat"/>
                <a:cs typeface="Montserrat"/>
                <a:sym typeface="Montserrat"/>
              </a:rPr>
              <a:t>Web Development for Dummies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372" name="Google Shape;372;p4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Python is a great language to learn, it’s simple, powerful, and has many libraries.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457200" marR="0" lvl="0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Django is the most popular framework for Python, it’s fast, secure, and scalable.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457200" marR="0" lvl="0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SQLite comes with Django and Python making it an easy choice.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457200" marR="0" lvl="0" indent="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None/>
            </a:pP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None/>
            </a:pP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None/>
            </a:pPr>
            <a:endParaRPr sz="3000"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" name="Google Shape;379;p41"/>
          <p:cNvSpPr txBox="1">
            <a:spLocks noGrp="1"/>
          </p:cNvSpPr>
          <p:nvPr>
            <p:ph type="title"/>
          </p:nvPr>
        </p:nvSpPr>
        <p:spPr>
          <a:xfrm>
            <a:off x="1042425" y="295788"/>
            <a:ext cx="7789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en" dirty="0" smtClean="0">
                <a:latin typeface="Montserrat"/>
                <a:ea typeface="Montserrat"/>
                <a:cs typeface="Montserrat"/>
                <a:sym typeface="Montserrat"/>
              </a:rPr>
              <a:t>Web Development for Dummies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380" name="Google Shape;380;p4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 dirty="0">
                <a:latin typeface="Montserrat"/>
                <a:ea typeface="Montserrat"/>
                <a:cs typeface="Montserrat"/>
                <a:sym typeface="Montserrat"/>
              </a:rPr>
              <a:t>As we continue along with the course we will be discussing each of these topics in much more detail, but for now you should have a high-level view of what we use in this course to turn you into a Full-Stack Web Developer with Django!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457200" marR="0" lvl="0" indent="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None/>
            </a:pP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None/>
            </a:pP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None/>
            </a:pPr>
            <a:endParaRPr sz="3000"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5"/>
          <p:cNvSpPr txBox="1">
            <a:spLocks noGrp="1"/>
          </p:cNvSpPr>
          <p:nvPr>
            <p:ph type="title"/>
          </p:nvPr>
        </p:nvSpPr>
        <p:spPr>
          <a:xfrm>
            <a:off x="1042425" y="295788"/>
            <a:ext cx="7789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en" dirty="0" smtClean="0">
                <a:latin typeface="Montserrat"/>
                <a:ea typeface="Montserrat"/>
                <a:cs typeface="Montserrat"/>
                <a:sym typeface="Montserrat"/>
              </a:rPr>
              <a:t>Web Development for Dummies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71" name="Google Shape;71;p1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Before we can begin to learn about all the technologies in this course, we need to understand how the web works and what constitutes the “Full-Stack”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6"/>
          <p:cNvSpPr txBox="1">
            <a:spLocks noGrp="1"/>
          </p:cNvSpPr>
          <p:nvPr>
            <p:ph type="title"/>
          </p:nvPr>
        </p:nvSpPr>
        <p:spPr>
          <a:xfrm>
            <a:off x="1042425" y="295788"/>
            <a:ext cx="7789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en" dirty="0" smtClean="0">
                <a:latin typeface="Montserrat"/>
                <a:ea typeface="Montserrat"/>
                <a:cs typeface="Montserrat"/>
                <a:sym typeface="Montserrat"/>
              </a:rPr>
              <a:t>Web Development for Dummies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79" name="Google Shape;79;p1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 dirty="0">
                <a:latin typeface="Montserrat"/>
                <a:ea typeface="Montserrat"/>
                <a:cs typeface="Montserrat"/>
                <a:sym typeface="Montserrat"/>
              </a:rPr>
              <a:t>So what happens when your at home and you open up your browser and visit a website?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 dirty="0">
                <a:latin typeface="Montserrat"/>
                <a:ea typeface="Montserrat"/>
                <a:cs typeface="Montserrat"/>
                <a:sym typeface="Montserrat"/>
              </a:rPr>
              <a:t>Let’s breakdown the basic steps!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7"/>
          <p:cNvSpPr txBox="1">
            <a:spLocks noGrp="1"/>
          </p:cNvSpPr>
          <p:nvPr>
            <p:ph type="title"/>
          </p:nvPr>
        </p:nvSpPr>
        <p:spPr>
          <a:xfrm>
            <a:off x="1042425" y="295788"/>
            <a:ext cx="7789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en" dirty="0" smtClean="0">
                <a:latin typeface="Montserrat"/>
                <a:ea typeface="Montserrat"/>
                <a:cs typeface="Montserrat"/>
                <a:sym typeface="Montserrat"/>
              </a:rPr>
              <a:t>Web Development for Dummies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87" name="Google Shape;87;p1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You start off by typing the URL into your browser.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90" name="Google Shape;90;p17"/>
          <p:cNvPicPr preferRelativeResize="0"/>
          <p:nvPr/>
        </p:nvPicPr>
        <p:blipFill rotWithShape="1">
          <a:blip r:embed="rId3">
            <a:alphaModFix/>
          </a:blip>
          <a:srcRect t="12542" b="21061"/>
          <a:stretch/>
        </p:blipFill>
        <p:spPr>
          <a:xfrm>
            <a:off x="1166700" y="2892300"/>
            <a:ext cx="1799975" cy="1266550"/>
          </a:xfrm>
          <a:prstGeom prst="rect">
            <a:avLst/>
          </a:prstGeom>
          <a:noFill/>
          <a:ln>
            <a:noFill/>
          </a:ln>
        </p:spPr>
      </p:pic>
      <p:sp>
        <p:nvSpPr>
          <p:cNvPr id="91" name="Google Shape;91;p17"/>
          <p:cNvSpPr txBox="1"/>
          <p:nvPr/>
        </p:nvSpPr>
        <p:spPr>
          <a:xfrm>
            <a:off x="1643625" y="3160975"/>
            <a:ext cx="1511400" cy="4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www.abc.com</a:t>
            </a:r>
            <a:endParaRPr sz="12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8"/>
          <p:cNvSpPr txBox="1">
            <a:spLocks noGrp="1"/>
          </p:cNvSpPr>
          <p:nvPr>
            <p:ph type="title"/>
          </p:nvPr>
        </p:nvSpPr>
        <p:spPr>
          <a:xfrm>
            <a:off x="1042425" y="295788"/>
            <a:ext cx="7789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en" dirty="0" smtClean="0">
                <a:latin typeface="Montserrat"/>
                <a:ea typeface="Montserrat"/>
                <a:cs typeface="Montserrat"/>
                <a:sym typeface="Montserrat"/>
              </a:rPr>
              <a:t>Web Development for Dummies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97" name="Google Shape;97;p1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Your computer then sends this request as a packet, which includes the IP address of the website you want.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100" name="Google Shape;100;p18"/>
          <p:cNvPicPr preferRelativeResize="0"/>
          <p:nvPr/>
        </p:nvPicPr>
        <p:blipFill rotWithShape="1">
          <a:blip r:embed="rId3">
            <a:alphaModFix/>
          </a:blip>
          <a:srcRect t="12542" b="21061"/>
          <a:stretch/>
        </p:blipFill>
        <p:spPr>
          <a:xfrm>
            <a:off x="1166700" y="2892300"/>
            <a:ext cx="1799975" cy="1266550"/>
          </a:xfrm>
          <a:prstGeom prst="rect">
            <a:avLst/>
          </a:prstGeom>
          <a:noFill/>
          <a:ln>
            <a:noFill/>
          </a:ln>
        </p:spPr>
      </p:pic>
      <p:sp>
        <p:nvSpPr>
          <p:cNvPr id="101" name="Google Shape;101;p18"/>
          <p:cNvSpPr txBox="1"/>
          <p:nvPr/>
        </p:nvSpPr>
        <p:spPr>
          <a:xfrm>
            <a:off x="1643625" y="3160975"/>
            <a:ext cx="1511400" cy="4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www.abc.com</a:t>
            </a:r>
            <a:endParaRPr sz="1200"/>
          </a:p>
        </p:txBody>
      </p:sp>
      <p:sp>
        <p:nvSpPr>
          <p:cNvPr id="102" name="Google Shape;102;p18"/>
          <p:cNvSpPr/>
          <p:nvPr/>
        </p:nvSpPr>
        <p:spPr>
          <a:xfrm>
            <a:off x="3011950" y="2929300"/>
            <a:ext cx="1164000" cy="3492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/>
              <a:t>123.456.789.10</a:t>
            </a:r>
            <a:endParaRPr sz="1100"/>
          </a:p>
        </p:txBody>
      </p:sp>
      <p:cxnSp>
        <p:nvCxnSpPr>
          <p:cNvPr id="103" name="Google Shape;103;p18"/>
          <p:cNvCxnSpPr/>
          <p:nvPr/>
        </p:nvCxnSpPr>
        <p:spPr>
          <a:xfrm>
            <a:off x="2989100" y="3450025"/>
            <a:ext cx="1526400" cy="0"/>
          </a:xfrm>
          <a:prstGeom prst="straightConnector1">
            <a:avLst/>
          </a:prstGeom>
          <a:noFill/>
          <a:ln w="28575" cap="flat" cmpd="sng">
            <a:solidFill>
              <a:srgbClr val="FF9900"/>
            </a:solidFill>
            <a:prstDash val="solid"/>
            <a:round/>
            <a:headEnd type="none" w="med" len="med"/>
            <a:tailEnd type="triangle" w="med" len="med"/>
          </a:ln>
        </p:spPr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19"/>
          <p:cNvSpPr txBox="1">
            <a:spLocks noGrp="1"/>
          </p:cNvSpPr>
          <p:nvPr>
            <p:ph type="title"/>
          </p:nvPr>
        </p:nvSpPr>
        <p:spPr>
          <a:xfrm>
            <a:off x="1042425" y="295788"/>
            <a:ext cx="7789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en" dirty="0" smtClean="0">
                <a:latin typeface="Montserrat"/>
                <a:ea typeface="Montserrat"/>
                <a:cs typeface="Montserrat"/>
                <a:sym typeface="Montserrat"/>
              </a:rPr>
              <a:t>Web Development for Dummies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09" name="Google Shape;109;p1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It sends this request through wires, or a satellite which eventually links to wires using your ISP.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112" name="Google Shape;112;p19"/>
          <p:cNvPicPr preferRelativeResize="0"/>
          <p:nvPr/>
        </p:nvPicPr>
        <p:blipFill rotWithShape="1">
          <a:blip r:embed="rId3">
            <a:alphaModFix/>
          </a:blip>
          <a:srcRect t="12542" b="21061"/>
          <a:stretch/>
        </p:blipFill>
        <p:spPr>
          <a:xfrm>
            <a:off x="1166700" y="2892300"/>
            <a:ext cx="1799975" cy="1266550"/>
          </a:xfrm>
          <a:prstGeom prst="rect">
            <a:avLst/>
          </a:prstGeom>
          <a:noFill/>
          <a:ln>
            <a:noFill/>
          </a:ln>
        </p:spPr>
      </p:pic>
      <p:sp>
        <p:nvSpPr>
          <p:cNvPr id="113" name="Google Shape;113;p19"/>
          <p:cNvSpPr txBox="1"/>
          <p:nvPr/>
        </p:nvSpPr>
        <p:spPr>
          <a:xfrm>
            <a:off x="1643625" y="3160975"/>
            <a:ext cx="1511400" cy="4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www.abc.com</a:t>
            </a:r>
            <a:endParaRPr sz="1200"/>
          </a:p>
        </p:txBody>
      </p:sp>
      <p:sp>
        <p:nvSpPr>
          <p:cNvPr id="114" name="Google Shape;114;p19"/>
          <p:cNvSpPr/>
          <p:nvPr/>
        </p:nvSpPr>
        <p:spPr>
          <a:xfrm>
            <a:off x="3011950" y="2929300"/>
            <a:ext cx="1164000" cy="3492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/>
              <a:t>123.456.789.10</a:t>
            </a:r>
            <a:endParaRPr sz="1100"/>
          </a:p>
        </p:txBody>
      </p:sp>
      <p:cxnSp>
        <p:nvCxnSpPr>
          <p:cNvPr id="115" name="Google Shape;115;p19"/>
          <p:cNvCxnSpPr/>
          <p:nvPr/>
        </p:nvCxnSpPr>
        <p:spPr>
          <a:xfrm>
            <a:off x="2989100" y="3450025"/>
            <a:ext cx="1526400" cy="0"/>
          </a:xfrm>
          <a:prstGeom prst="straightConnector1">
            <a:avLst/>
          </a:prstGeom>
          <a:noFill/>
          <a:ln w="28575" cap="flat" cmpd="sng">
            <a:solidFill>
              <a:srgbClr val="FF9900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16" name="Google Shape;116;p19"/>
          <p:cNvCxnSpPr/>
          <p:nvPr/>
        </p:nvCxnSpPr>
        <p:spPr>
          <a:xfrm>
            <a:off x="4515500" y="3450025"/>
            <a:ext cx="719100" cy="377700"/>
          </a:xfrm>
          <a:prstGeom prst="bentConnector3">
            <a:avLst>
              <a:gd name="adj1" fmla="val 50000"/>
            </a:avLst>
          </a:prstGeom>
          <a:noFill/>
          <a:ln w="2857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17" name="Google Shape;117;p19"/>
          <p:cNvCxnSpPr/>
          <p:nvPr/>
        </p:nvCxnSpPr>
        <p:spPr>
          <a:xfrm rot="-5400000">
            <a:off x="4876525" y="3183275"/>
            <a:ext cx="1004700" cy="299700"/>
          </a:xfrm>
          <a:prstGeom prst="bentConnector3">
            <a:avLst>
              <a:gd name="adj1" fmla="val 50000"/>
            </a:avLst>
          </a:prstGeom>
          <a:noFill/>
          <a:ln w="2857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18" name="Google Shape;118;p19"/>
          <p:cNvCxnSpPr/>
          <p:nvPr/>
        </p:nvCxnSpPr>
        <p:spPr>
          <a:xfrm>
            <a:off x="5528700" y="2830850"/>
            <a:ext cx="486900" cy="225300"/>
          </a:xfrm>
          <a:prstGeom prst="bentConnector3">
            <a:avLst>
              <a:gd name="adj1" fmla="val 50729"/>
            </a:avLst>
          </a:prstGeom>
          <a:noFill/>
          <a:ln w="2857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20"/>
          <p:cNvSpPr txBox="1">
            <a:spLocks noGrp="1"/>
          </p:cNvSpPr>
          <p:nvPr>
            <p:ph type="title"/>
          </p:nvPr>
        </p:nvSpPr>
        <p:spPr>
          <a:xfrm>
            <a:off x="1042425" y="295788"/>
            <a:ext cx="7789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en" dirty="0" smtClean="0">
                <a:latin typeface="Montserrat"/>
                <a:ea typeface="Montserrat"/>
                <a:cs typeface="Montserrat"/>
                <a:sym typeface="Montserrat"/>
              </a:rPr>
              <a:t>Web Development for Dummies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24" name="Google Shape;124;p2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Your ISP will then re-route the request to the appropriate server location, using the IP address as the guide.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127" name="Google Shape;127;p20"/>
          <p:cNvPicPr preferRelativeResize="0"/>
          <p:nvPr/>
        </p:nvPicPr>
        <p:blipFill rotWithShape="1">
          <a:blip r:embed="rId3">
            <a:alphaModFix/>
          </a:blip>
          <a:srcRect t="12542" b="21061"/>
          <a:stretch/>
        </p:blipFill>
        <p:spPr>
          <a:xfrm>
            <a:off x="1166700" y="2892300"/>
            <a:ext cx="1799975" cy="1266550"/>
          </a:xfrm>
          <a:prstGeom prst="rect">
            <a:avLst/>
          </a:prstGeom>
          <a:noFill/>
          <a:ln>
            <a:noFill/>
          </a:ln>
        </p:spPr>
      </p:pic>
      <p:sp>
        <p:nvSpPr>
          <p:cNvPr id="128" name="Google Shape;128;p20"/>
          <p:cNvSpPr txBox="1"/>
          <p:nvPr/>
        </p:nvSpPr>
        <p:spPr>
          <a:xfrm>
            <a:off x="1643625" y="3160975"/>
            <a:ext cx="1511400" cy="4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www.abc.com</a:t>
            </a:r>
            <a:endParaRPr sz="1200"/>
          </a:p>
        </p:txBody>
      </p:sp>
      <p:sp>
        <p:nvSpPr>
          <p:cNvPr id="129" name="Google Shape;129;p20"/>
          <p:cNvSpPr/>
          <p:nvPr/>
        </p:nvSpPr>
        <p:spPr>
          <a:xfrm>
            <a:off x="3011950" y="2929300"/>
            <a:ext cx="1164000" cy="3492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/>
              <a:t>123.456.789.10</a:t>
            </a:r>
            <a:endParaRPr sz="1100"/>
          </a:p>
        </p:txBody>
      </p:sp>
      <p:pic>
        <p:nvPicPr>
          <p:cNvPr id="130" name="Google Shape;130;p2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233150" y="2638950"/>
            <a:ext cx="1383350" cy="169292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31" name="Google Shape;131;p20"/>
          <p:cNvCxnSpPr/>
          <p:nvPr/>
        </p:nvCxnSpPr>
        <p:spPr>
          <a:xfrm>
            <a:off x="2989100" y="3450025"/>
            <a:ext cx="1526400" cy="0"/>
          </a:xfrm>
          <a:prstGeom prst="straightConnector1">
            <a:avLst/>
          </a:prstGeom>
          <a:noFill/>
          <a:ln w="28575" cap="flat" cmpd="sng">
            <a:solidFill>
              <a:srgbClr val="FF9900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32" name="Google Shape;132;p20"/>
          <p:cNvCxnSpPr/>
          <p:nvPr/>
        </p:nvCxnSpPr>
        <p:spPr>
          <a:xfrm>
            <a:off x="4515500" y="3450025"/>
            <a:ext cx="719100" cy="377700"/>
          </a:xfrm>
          <a:prstGeom prst="bentConnector3">
            <a:avLst>
              <a:gd name="adj1" fmla="val 50000"/>
            </a:avLst>
          </a:prstGeom>
          <a:noFill/>
          <a:ln w="2857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33" name="Google Shape;133;p20"/>
          <p:cNvCxnSpPr/>
          <p:nvPr/>
        </p:nvCxnSpPr>
        <p:spPr>
          <a:xfrm rot="-5400000">
            <a:off x="4876525" y="3183275"/>
            <a:ext cx="1004700" cy="299700"/>
          </a:xfrm>
          <a:prstGeom prst="bentConnector3">
            <a:avLst>
              <a:gd name="adj1" fmla="val 50000"/>
            </a:avLst>
          </a:prstGeom>
          <a:noFill/>
          <a:ln w="2857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34" name="Google Shape;134;p20"/>
          <p:cNvCxnSpPr/>
          <p:nvPr/>
        </p:nvCxnSpPr>
        <p:spPr>
          <a:xfrm>
            <a:off x="5528700" y="2830850"/>
            <a:ext cx="486900" cy="225300"/>
          </a:xfrm>
          <a:prstGeom prst="bentConnector3">
            <a:avLst>
              <a:gd name="adj1" fmla="val 50729"/>
            </a:avLst>
          </a:prstGeom>
          <a:noFill/>
          <a:ln w="2857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21"/>
          <p:cNvSpPr txBox="1">
            <a:spLocks noGrp="1"/>
          </p:cNvSpPr>
          <p:nvPr>
            <p:ph type="title"/>
          </p:nvPr>
        </p:nvSpPr>
        <p:spPr>
          <a:xfrm>
            <a:off x="1042425" y="295788"/>
            <a:ext cx="7789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en" dirty="0" smtClean="0">
                <a:latin typeface="Montserrat"/>
                <a:ea typeface="Montserrat"/>
                <a:cs typeface="Montserrat"/>
                <a:sym typeface="Montserrat"/>
              </a:rPr>
              <a:t>Web Development for Dummies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40" name="Google Shape;140;p2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Once your request reaches the server, it can  send back the website you asked for.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143" name="Google Shape;143;p21"/>
          <p:cNvPicPr preferRelativeResize="0"/>
          <p:nvPr/>
        </p:nvPicPr>
        <p:blipFill rotWithShape="1">
          <a:blip r:embed="rId3">
            <a:alphaModFix/>
          </a:blip>
          <a:srcRect t="12542" b="21061"/>
          <a:stretch/>
        </p:blipFill>
        <p:spPr>
          <a:xfrm>
            <a:off x="1166700" y="2892300"/>
            <a:ext cx="1799975" cy="1266550"/>
          </a:xfrm>
          <a:prstGeom prst="rect">
            <a:avLst/>
          </a:prstGeom>
          <a:noFill/>
          <a:ln>
            <a:noFill/>
          </a:ln>
        </p:spPr>
      </p:pic>
      <p:sp>
        <p:nvSpPr>
          <p:cNvPr id="144" name="Google Shape;144;p21"/>
          <p:cNvSpPr txBox="1"/>
          <p:nvPr/>
        </p:nvSpPr>
        <p:spPr>
          <a:xfrm>
            <a:off x="1643625" y="3160975"/>
            <a:ext cx="1511400" cy="4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www.abc.com</a:t>
            </a:r>
            <a:endParaRPr sz="1200"/>
          </a:p>
        </p:txBody>
      </p:sp>
      <p:sp>
        <p:nvSpPr>
          <p:cNvPr id="145" name="Google Shape;145;p21"/>
          <p:cNvSpPr/>
          <p:nvPr/>
        </p:nvSpPr>
        <p:spPr>
          <a:xfrm>
            <a:off x="6452500" y="4452175"/>
            <a:ext cx="1164000" cy="3492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/>
              <a:t>123.456.789.10</a:t>
            </a:r>
            <a:endParaRPr sz="1100"/>
          </a:p>
        </p:txBody>
      </p:sp>
      <p:pic>
        <p:nvPicPr>
          <p:cNvPr id="146" name="Google Shape;146;p2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233150" y="2638950"/>
            <a:ext cx="1383350" cy="169292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47" name="Google Shape;147;p21"/>
          <p:cNvCxnSpPr/>
          <p:nvPr/>
        </p:nvCxnSpPr>
        <p:spPr>
          <a:xfrm>
            <a:off x="2989100" y="3450025"/>
            <a:ext cx="1526400" cy="0"/>
          </a:xfrm>
          <a:prstGeom prst="straightConnector1">
            <a:avLst/>
          </a:prstGeom>
          <a:noFill/>
          <a:ln w="28575" cap="flat" cmpd="sng">
            <a:solidFill>
              <a:srgbClr val="FF9900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48" name="Google Shape;148;p21"/>
          <p:cNvCxnSpPr/>
          <p:nvPr/>
        </p:nvCxnSpPr>
        <p:spPr>
          <a:xfrm>
            <a:off x="4515500" y="3450025"/>
            <a:ext cx="719100" cy="377700"/>
          </a:xfrm>
          <a:prstGeom prst="bentConnector3">
            <a:avLst>
              <a:gd name="adj1" fmla="val 50000"/>
            </a:avLst>
          </a:prstGeom>
          <a:noFill/>
          <a:ln w="2857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49" name="Google Shape;149;p21"/>
          <p:cNvCxnSpPr/>
          <p:nvPr/>
        </p:nvCxnSpPr>
        <p:spPr>
          <a:xfrm rot="-5400000">
            <a:off x="4876525" y="3183275"/>
            <a:ext cx="1004700" cy="299700"/>
          </a:xfrm>
          <a:prstGeom prst="bentConnector3">
            <a:avLst>
              <a:gd name="adj1" fmla="val 50000"/>
            </a:avLst>
          </a:prstGeom>
          <a:noFill/>
          <a:ln w="2857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50" name="Google Shape;150;p21"/>
          <p:cNvCxnSpPr/>
          <p:nvPr/>
        </p:nvCxnSpPr>
        <p:spPr>
          <a:xfrm>
            <a:off x="5528700" y="2830850"/>
            <a:ext cx="486900" cy="225300"/>
          </a:xfrm>
          <a:prstGeom prst="bentConnector3">
            <a:avLst>
              <a:gd name="adj1" fmla="val 50729"/>
            </a:avLst>
          </a:prstGeom>
          <a:noFill/>
          <a:ln w="2857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828</Words>
  <PresentationFormat>On-screen Show (16:9)</PresentationFormat>
  <Paragraphs>114</Paragraphs>
  <Slides>29</Slides>
  <Notes>29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2" baseType="lpstr">
      <vt:lpstr>Arial</vt:lpstr>
      <vt:lpstr>Montserrat</vt:lpstr>
      <vt:lpstr>Simple Light</vt:lpstr>
      <vt:lpstr>How The Web Works Under the Hood</vt:lpstr>
      <vt:lpstr>Web Development for Dummies</vt:lpstr>
      <vt:lpstr>Web Development for Dummies</vt:lpstr>
      <vt:lpstr>Web Development for Dummies</vt:lpstr>
      <vt:lpstr>Web Development for Dummies</vt:lpstr>
      <vt:lpstr>Web Development for Dummies</vt:lpstr>
      <vt:lpstr>Web Development for Dummies</vt:lpstr>
      <vt:lpstr>Web Development for Dummies</vt:lpstr>
      <vt:lpstr>Web Development for Dummies</vt:lpstr>
      <vt:lpstr>Web Development for Dummies</vt:lpstr>
      <vt:lpstr>Web Development for Dummies</vt:lpstr>
      <vt:lpstr>Web Development for Dummies</vt:lpstr>
      <vt:lpstr>Web Development for Dummies</vt:lpstr>
      <vt:lpstr>Web Development for Dummies</vt:lpstr>
      <vt:lpstr>Web Development for Dummies</vt:lpstr>
      <vt:lpstr>Web Development for Dummies</vt:lpstr>
      <vt:lpstr>Web Development for Dummies</vt:lpstr>
      <vt:lpstr>Web Development for Dummies</vt:lpstr>
      <vt:lpstr>Web Development for Dummies</vt:lpstr>
      <vt:lpstr>Web Development for Dummies</vt:lpstr>
      <vt:lpstr>Web Development for Dummies</vt:lpstr>
      <vt:lpstr>Web Development for Dummies</vt:lpstr>
      <vt:lpstr>Web Development for Dummies</vt:lpstr>
      <vt:lpstr>Web Development for Dummies</vt:lpstr>
      <vt:lpstr>Web Development for Dummies</vt:lpstr>
      <vt:lpstr>Web Development for Dummies</vt:lpstr>
      <vt:lpstr>Web Development for Dummies</vt:lpstr>
      <vt:lpstr>Web Development for Dummies</vt:lpstr>
      <vt:lpstr>Web Development for Dummies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The Web Works</dc:title>
  <cp:lastModifiedBy>LENOVO</cp:lastModifiedBy>
  <cp:revision>4</cp:revision>
  <dcterms:modified xsi:type="dcterms:W3CDTF">2020-04-16T05:50:37Z</dcterms:modified>
</cp:coreProperties>
</file>